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9753600" cx="13004800"/>
  <p:notesSz cx="13004800" cy="9753600"/>
  <p:embeddedFontLst>
    <p:embeddedFont>
      <p:font typeface="Garamond"/>
      <p:regular r:id="rId54"/>
      <p:bold r:id="rId55"/>
      <p:italic r:id="rId56"/>
      <p:boldItalic r:id="rId57"/>
    </p:embeddedFont>
    <p:embeddedFont>
      <p:font typeface="Arimo"/>
      <p:regular r:id="rId58"/>
      <p:bold r:id="rId59"/>
      <p:italic r:id="rId60"/>
      <p:boldItalic r:id="rId61"/>
    </p:embeddedFont>
    <p:embeddedFont>
      <p:font typeface="Arial Narrow"/>
      <p:regular r:id="rId62"/>
      <p:bold r:id="rId63"/>
      <p:italic r:id="rId64"/>
      <p:boldItalic r:id="rId65"/>
    </p:embeddedFont>
    <p:embeddedFont>
      <p:font typeface="Inter"/>
      <p:regular r:id="rId66"/>
      <p:bold r:id="rId67"/>
    </p:embeddedFont>
    <p:embeddedFont>
      <p:font typeface="Palatino Linotyp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97ADFF-30D8-4D9D-A204-2A6048BFC46F}">
  <a:tblStyle styleId="{CB97ADFF-30D8-4D9D-A204-2A6048BFC46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alatinoLinotype-boldItalic.fntdata"/><Relationship Id="rId70" Type="http://schemas.openxmlformats.org/officeDocument/2006/relationships/font" Target="fonts/PalatinoLinotype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rialNarrow-regular.fntdata"/><Relationship Id="rId61" Type="http://schemas.openxmlformats.org/officeDocument/2006/relationships/font" Target="fonts/Arimo-boldItalic.fntdata"/><Relationship Id="rId20" Type="http://schemas.openxmlformats.org/officeDocument/2006/relationships/slide" Target="slides/slide14.xml"/><Relationship Id="rId64" Type="http://schemas.openxmlformats.org/officeDocument/2006/relationships/font" Target="fonts/ArialNarrow-italic.fntdata"/><Relationship Id="rId63" Type="http://schemas.openxmlformats.org/officeDocument/2006/relationships/font" Target="fonts/ArialNarrow-bold.fntdata"/><Relationship Id="rId22" Type="http://schemas.openxmlformats.org/officeDocument/2006/relationships/slide" Target="slides/slide16.xml"/><Relationship Id="rId66" Type="http://schemas.openxmlformats.org/officeDocument/2006/relationships/font" Target="fonts/Inter-regular.fntdata"/><Relationship Id="rId21" Type="http://schemas.openxmlformats.org/officeDocument/2006/relationships/slide" Target="slides/slide15.xml"/><Relationship Id="rId65" Type="http://schemas.openxmlformats.org/officeDocument/2006/relationships/font" Target="fonts/ArialNarrow-boldItalic.fntdata"/><Relationship Id="rId24" Type="http://schemas.openxmlformats.org/officeDocument/2006/relationships/slide" Target="slides/slide18.xml"/><Relationship Id="rId68" Type="http://schemas.openxmlformats.org/officeDocument/2006/relationships/font" Target="fonts/PalatinoLinotype-regular.fntdata"/><Relationship Id="rId23" Type="http://schemas.openxmlformats.org/officeDocument/2006/relationships/slide" Target="slides/slide17.xml"/><Relationship Id="rId67" Type="http://schemas.openxmlformats.org/officeDocument/2006/relationships/font" Target="fonts/Inter-bold.fntdata"/><Relationship Id="rId60" Type="http://schemas.openxmlformats.org/officeDocument/2006/relationships/font" Target="fonts/Arim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alatinoLinotype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Garamond-bold.fntdata"/><Relationship Id="rId10" Type="http://schemas.openxmlformats.org/officeDocument/2006/relationships/slide" Target="slides/slide4.xml"/><Relationship Id="rId54" Type="http://schemas.openxmlformats.org/officeDocument/2006/relationships/font" Target="fonts/Garamond-regular.fntdata"/><Relationship Id="rId13" Type="http://schemas.openxmlformats.org/officeDocument/2006/relationships/slide" Target="slides/slide7.xml"/><Relationship Id="rId57" Type="http://schemas.openxmlformats.org/officeDocument/2006/relationships/font" Target="fonts/Garamond-boldItalic.fntdata"/><Relationship Id="rId12" Type="http://schemas.openxmlformats.org/officeDocument/2006/relationships/slide" Target="slides/slide6.xml"/><Relationship Id="rId56" Type="http://schemas.openxmlformats.org/officeDocument/2006/relationships/font" Target="fonts/Garamond-italic.fntdata"/><Relationship Id="rId15" Type="http://schemas.openxmlformats.org/officeDocument/2006/relationships/slide" Target="slides/slide9.xml"/><Relationship Id="rId59" Type="http://schemas.openxmlformats.org/officeDocument/2006/relationships/font" Target="fonts/Arimo-bold.fntdata"/><Relationship Id="rId14" Type="http://schemas.openxmlformats.org/officeDocument/2006/relationships/slide" Target="slides/slide8.xml"/><Relationship Id="rId58" Type="http://schemas.openxmlformats.org/officeDocument/2006/relationships/font" Target="fonts/Arim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1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1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571500" y="5588000"/>
            <a:ext cx="11876405" cy="0"/>
          </a:xfrm>
          <a:custGeom>
            <a:rect b="b" l="l" r="r" t="t"/>
            <a:pathLst>
              <a:path extrusionOk="0" h="120000" w="11876405">
                <a:moveTo>
                  <a:pt x="0" y="0"/>
                </a:moveTo>
                <a:lnTo>
                  <a:pt x="11875780" y="0"/>
                </a:lnTo>
              </a:path>
            </a:pathLst>
          </a:custGeom>
          <a:noFill/>
          <a:ln cap="flat" cmpd="sng" w="38100">
            <a:solidFill>
              <a:srgbClr val="74767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457575" y="2171700"/>
            <a:ext cx="6089650" cy="3406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100">
                <a:solidFill>
                  <a:srgbClr val="5C5C5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368800" y="5740400"/>
            <a:ext cx="4267200" cy="134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4800">
                <a:solidFill>
                  <a:srgbClr val="74767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rgbClr val="74767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079500" y="1706879"/>
            <a:ext cx="11195685" cy="5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5422900"/>
            <a:ext cx="13004800" cy="3606800"/>
          </a:xfrm>
          <a:custGeom>
            <a:rect b="b" l="l" r="r" t="t"/>
            <a:pathLst>
              <a:path extrusionOk="0" h="3606800" w="13004800">
                <a:moveTo>
                  <a:pt x="0" y="0"/>
                </a:moveTo>
                <a:lnTo>
                  <a:pt x="13004800" y="0"/>
                </a:lnTo>
                <a:lnTo>
                  <a:pt x="13004800" y="3606800"/>
                </a:lnTo>
                <a:lnTo>
                  <a:pt x="0" y="360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" name="Google Shape;28;p4"/>
          <p:cNvSpPr/>
          <p:nvPr/>
        </p:nvSpPr>
        <p:spPr>
          <a:xfrm>
            <a:off x="571500" y="7619997"/>
            <a:ext cx="11874500" cy="0"/>
          </a:xfrm>
          <a:custGeom>
            <a:rect b="b" l="l" r="r" t="t"/>
            <a:pathLst>
              <a:path extrusionOk="0" h="120000" w="11874500">
                <a:moveTo>
                  <a:pt x="0" y="0"/>
                </a:moveTo>
                <a:lnTo>
                  <a:pt x="11874500" y="0"/>
                </a:lnTo>
              </a:path>
            </a:pathLst>
          </a:custGeom>
          <a:noFill/>
          <a:ln cap="flat" cmpd="sng" w="38100">
            <a:solidFill>
              <a:srgbClr val="74767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rgbClr val="74767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rgbClr val="74767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71500" y="1574800"/>
            <a:ext cx="11861800" cy="0"/>
          </a:xfrm>
          <a:custGeom>
            <a:rect b="b" l="l" r="r" t="t"/>
            <a:pathLst>
              <a:path extrusionOk="0" h="120000" w="11861800">
                <a:moveTo>
                  <a:pt x="0" y="0"/>
                </a:moveTo>
                <a:lnTo>
                  <a:pt x="11861800" y="0"/>
                </a:lnTo>
              </a:path>
            </a:pathLst>
          </a:custGeom>
          <a:noFill/>
          <a:ln cap="flat" cmpd="sng" w="38100">
            <a:solidFill>
              <a:srgbClr val="74767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74767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79500" y="1706879"/>
            <a:ext cx="11195685" cy="5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joe@example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0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ctrTitle"/>
          </p:nvPr>
        </p:nvSpPr>
        <p:spPr>
          <a:xfrm>
            <a:off x="3378200" y="533400"/>
            <a:ext cx="6089650" cy="497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0025">
            <a:spAutoFit/>
          </a:bodyPr>
          <a:lstStyle/>
          <a:p>
            <a:pPr indent="-939800" lvl="0" marL="96202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GET STARTED WITH GIT-GITHUB 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3457575" y="5943600"/>
            <a:ext cx="6089649" cy="768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9375">
            <a:spAutoFit/>
          </a:bodyPr>
          <a:lstStyle/>
          <a:p>
            <a:pPr indent="10160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 CLUB SVIT </a:t>
            </a:r>
            <a:endParaRPr/>
          </a:p>
        </p:txBody>
      </p:sp>
      <p:pic>
        <p:nvPicPr>
          <p:cNvPr descr="A colorful spiral shaped logo&#10;&#10;Description automatically generated with medium confidence" id="50" name="Google Shape;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467" y="6858000"/>
            <a:ext cx="1485115" cy="189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A REPO</a:t>
            </a:r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3068228" y="3123426"/>
            <a:ext cx="686879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880" rtl="0" algn="l">
              <a:lnSpc>
                <a:spcPct val="104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init cookbook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1370885" y="5609955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1778000" y="5562600"/>
            <a:ext cx="9759950" cy="231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init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creates a new, empty repo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364490" rtl="0" algn="l">
              <a:lnSpc>
                <a:spcPct val="1131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Optional argument is the name of the directory to create; otherwise the repo will be created in the current directory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Creates a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.git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directory that stores all the repo information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1370885" y="6331127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1370885" y="747412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609600" y="579627"/>
            <a:ext cx="117856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WINDOWS  COMMANDS </a:t>
            </a:r>
            <a:br>
              <a:rPr lang="en-US"/>
            </a:br>
            <a:endParaRPr/>
          </a:p>
        </p:txBody>
      </p:sp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1079500" y="1706879"/>
            <a:ext cx="11195685" cy="6771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Commands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0000"/>
                </a:highlight>
              </a:rPr>
              <a:t>Dir</a:t>
            </a:r>
            <a:r>
              <a:rPr lang="en-US">
                <a:solidFill>
                  <a:schemeClr val="dk1"/>
                </a:solidFill>
              </a:rPr>
              <a:t> :  Directory listing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0000"/>
                </a:highlight>
              </a:rPr>
              <a:t>Mkdir</a:t>
            </a:r>
            <a:r>
              <a:rPr lang="en-US">
                <a:solidFill>
                  <a:schemeClr val="dk1"/>
                </a:solidFill>
              </a:rPr>
              <a:t>: To make a new directory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0000"/>
                </a:highlight>
              </a:rPr>
              <a:t>Cd </a:t>
            </a:r>
            <a:r>
              <a:rPr lang="en-US">
                <a:solidFill>
                  <a:schemeClr val="dk1"/>
                </a:solidFill>
              </a:rPr>
              <a:t>: change the current directory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0000"/>
                </a:highlight>
              </a:rPr>
              <a:t>cd..</a:t>
            </a:r>
            <a:r>
              <a:rPr lang="en-US">
                <a:solidFill>
                  <a:schemeClr val="dk1"/>
                </a:solidFill>
              </a:rPr>
              <a:t>: to exit current directory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0000"/>
                </a:highlight>
              </a:rPr>
              <a:t>Echo</a:t>
            </a:r>
            <a:r>
              <a:rPr lang="en-US">
                <a:solidFill>
                  <a:schemeClr val="dk1"/>
                </a:solidFill>
              </a:rPr>
              <a:t>: to print something on screen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 THE REPO</a:t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2890490" y="2230633"/>
            <a:ext cx="7579359" cy="3740150"/>
          </a:xfrm>
          <a:custGeom>
            <a:rect b="b" l="l" r="r" t="t"/>
            <a:pathLst>
              <a:path extrusionOk="0" h="3740150" w="7579359">
                <a:moveTo>
                  <a:pt x="0" y="0"/>
                </a:moveTo>
                <a:lnTo>
                  <a:pt x="7579295" y="0"/>
                </a:lnTo>
                <a:lnTo>
                  <a:pt x="7579295" y="3739579"/>
                </a:lnTo>
                <a:lnTo>
                  <a:pt x="0" y="3739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" name="Google Shape;183;p18"/>
          <p:cNvSpPr txBox="1"/>
          <p:nvPr/>
        </p:nvSpPr>
        <p:spPr>
          <a:xfrm>
            <a:off x="2946400" y="2108200"/>
            <a:ext cx="3213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0" lvl="0" marL="0" marR="508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ls .git HEAD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config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7212572" y="2857500"/>
            <a:ext cx="2856865" cy="1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100">
            <a:spAutoFit/>
          </a:bodyPr>
          <a:lstStyle/>
          <a:p>
            <a:pPr indent="0" lvl="0" marL="0" marR="508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info/ objects/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946400" y="4356100"/>
            <a:ext cx="6057265" cy="1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100">
            <a:spAutoFit/>
          </a:bodyPr>
          <a:lstStyle/>
          <a:p>
            <a:pPr indent="0" lvl="0" marL="0" marR="508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description refs/ hooks/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511300" y="7272019"/>
            <a:ext cx="9979025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Mostly, you shouldn’t need to touch the contents of the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.git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directory, but there is one very useful file: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.git/config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6113" y="3408615"/>
            <a:ext cx="3007537" cy="1392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CONFIG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1468586" y="2149337"/>
            <a:ext cx="1006792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244" rtl="0" algn="l">
              <a:lnSpc>
                <a:spcPct val="10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config &lt;key&gt; [&lt;value&gt;]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2380096" y="3951073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794000" y="3779520"/>
            <a:ext cx="7815580" cy="3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config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allows you to read and write values to Git’s config files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By default, it uses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.git/config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Use the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--global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flag to use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~/.gitconfig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You’ll need to set your name and email address: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2380096" y="5154846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2380096" y="641938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824062" y="7393298"/>
            <a:ext cx="9356725" cy="807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244" rtl="0" algn="l">
              <a:lnSpc>
                <a:spcPct val="1055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config --global user.name "Joe Developer"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5244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config --global user.email "</a:t>
            </a:r>
            <a:r>
              <a:rPr lang="en-US" sz="2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joe@example.com"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A FILE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1797150" y="1948874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2209800" y="1836420"/>
            <a:ext cx="8980805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Find a delicious recipe, copy the text, paste it into a file in your “cooking” Git repo. For example: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graphicFrame>
        <p:nvGraphicFramePr>
          <p:cNvPr id="206" name="Google Shape;206;p20"/>
          <p:cNvGraphicFramePr/>
          <p:nvPr/>
        </p:nvGraphicFramePr>
        <p:xfrm>
          <a:off x="1539332" y="3164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{CB97ADFF-30D8-4D9D-A204-2A6048BFC46F}</a:tableStyleId>
              </a:tblPr>
              <a:tblGrid>
                <a:gridCol w="7764150"/>
                <a:gridCol w="2133600"/>
              </a:tblGrid>
              <a:tr h="485150"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1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S'mores Recipe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67310" marR="0" rtl="0" algn="l">
                        <a:lnSpc>
                          <a:spcPct val="11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smores.txt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4476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59055" marR="0" rtl="0" algn="l">
                        <a:lnSpc>
                          <a:spcPct val="1188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Ingredients: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59055" marR="0" rtl="0" algn="l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large marshmallow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59055" marR="0" rtl="0" algn="l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graham cracker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59055" marR="0" rtl="0" algn="l">
                        <a:lnSpc>
                          <a:spcPct val="1188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bar of chocolate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59055" marR="0" rtl="0" algn="l">
                        <a:lnSpc>
                          <a:spcPct val="1188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Directions: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-597535" lvl="0" marL="655955" marR="1467485" rtl="0" algn="l">
                        <a:lnSpc>
                          <a:spcPct val="117857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  <a:buSzPts val="2800"/>
                        <a:buFont typeface="Consolas"/>
                        <a:buAutoNum type="arabicPeriod"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Heat the marshmallow over an open flame until it begins to brown and melt.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-597535" lvl="0" marL="656590" marR="0" rtl="0" algn="l">
                        <a:lnSpc>
                          <a:spcPct val="1132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800"/>
                        <a:buFont typeface="Consolas"/>
                        <a:buAutoNum type="arabicPeriod"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 the graham cracker in half.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655955" marR="74295" rtl="0" algn="l">
                        <a:lnSpc>
                          <a:spcPct val="117857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Sandwich the chocolate between the cracker and the hot marshmallow. Allow the marshmallow to cool a moment before eating.</a:t>
                      </a:r>
                      <a:endParaRPr sz="2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1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4312394" y="3123426"/>
            <a:ext cx="4380230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880" rtl="0" algn="l">
              <a:lnSpc>
                <a:spcPct val="104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1766243" y="5425629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2171700" y="5252720"/>
            <a:ext cx="918972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status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tells you the status of the files in your repo: what is new, what has changed, what’s been deleted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168275" rtl="0" algn="l">
              <a:lnSpc>
                <a:spcPct val="128000"/>
              </a:lnSpc>
              <a:spcBef>
                <a:spcPts val="894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status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is </a:t>
            </a: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always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safe to run, and will never change or break anything in your repo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My most frequently used Git command!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766243" y="6629401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1766243" y="7833172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ADD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2890490" y="2684505"/>
            <a:ext cx="722439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880" rtl="0" algn="l">
              <a:lnSpc>
                <a:spcPct val="10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add smores.txt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1568347" y="4701729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981200" y="4528820"/>
            <a:ext cx="9400540" cy="4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26669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add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tells Git that you want a certain file added to the repository in an upcoming commit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5080" rtl="0" algn="l">
              <a:lnSpc>
                <a:spcPct val="118100"/>
              </a:lnSpc>
              <a:spcBef>
                <a:spcPts val="123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Marks the file to be included as it is at that point in time. Picks up on changes since the last commit, but won’t pick up on changes you make </a:t>
            </a: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after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running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add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— you’ll need to re-add the file to include those changes!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927735" rtl="0" algn="l">
              <a:lnSpc>
                <a:spcPct val="1131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Adding a directory will add all files in that directory. Use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add .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 add all files at once!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1568347" y="5905501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68347" y="8074472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4312394" y="2822976"/>
            <a:ext cx="4380230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88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commit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1909695" y="5309722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2324100" y="5138420"/>
            <a:ext cx="8588375" cy="3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3429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commit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creates a new commit based on the files you’ve marked using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add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5080" rtl="0" algn="l">
              <a:lnSpc>
                <a:spcPct val="1131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commit message is </a:t>
            </a: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required: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 will open your text editor so you can write one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225425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You can use the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-m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flag to provide a message on the command line, instead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1909695" y="6574265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1909695" y="7717265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COMMITTING CHANGES</a:t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2400300" y="2501900"/>
            <a:ext cx="807910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 commit a change to the repo, do the following: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2404628" y="3218372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2819400" y="3162300"/>
            <a:ext cx="43465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Edit files and save changes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2404628" y="3563620"/>
            <a:ext cx="342709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315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	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add &lt;files&gt;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None/>
            </a:pPr>
            <a:r>
              <a:rPr baseline="30000" lang="en-US" sz="315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	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commit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2743200" y="6388100"/>
            <a:ext cx="7515859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Special case: to delete a file from the repo, use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3779179" y="7214533"/>
            <a:ext cx="5447030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880" rtl="0" algn="l">
              <a:lnSpc>
                <a:spcPct val="103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rm &lt;file&gt;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3213100" y="8293100"/>
            <a:ext cx="6560184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exactly like how you would use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add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COMMANDS FOR MAKING COMMITS</a:t>
            </a:r>
            <a:endParaRPr/>
          </a:p>
        </p:txBody>
      </p:sp>
      <p:graphicFrame>
        <p:nvGraphicFramePr>
          <p:cNvPr id="254" name="Google Shape;254;p25"/>
          <p:cNvGraphicFramePr/>
          <p:nvPr/>
        </p:nvGraphicFramePr>
        <p:xfrm>
          <a:off x="3402133" y="2703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{CB97ADFF-30D8-4D9D-A204-2A6048BFC46F}</a:tableStyleId>
              </a:tblPr>
              <a:tblGrid>
                <a:gridCol w="647700"/>
                <a:gridCol w="1423675"/>
                <a:gridCol w="3765550"/>
              </a:tblGrid>
              <a:tr h="7810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94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94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9271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4605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status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9271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4605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&lt;file&gt;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9271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4605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rm &lt;file&gt;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7810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4605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commit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609600" y="19146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079500" y="1706879"/>
            <a:ext cx="11195685" cy="5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Create your own Git repo, make commits to track changes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342265" rtl="0" algn="l">
              <a:lnSpc>
                <a:spcPct val="114599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Collaborate with others by pushing and pulling changes between repos, making pull requests, and merging them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474344" rtl="0" algn="l">
              <a:lnSpc>
                <a:spcPct val="114599"/>
              </a:lnSpc>
              <a:spcBef>
                <a:spcPts val="179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Learn about Git’s branching model and how to work on multiple changes simultaneously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2990850" rtl="0" algn="l">
              <a:lnSpc>
                <a:spcPct val="114599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Move commits around between branches, move branches around within repos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Travel through time and change history in your repo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609600" y="27020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609600" y="40482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609600" y="53944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609600" y="67406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VIEWING THE COMMIT LOG</a:t>
            </a:r>
            <a:endParaRPr/>
          </a:p>
        </p:txBody>
      </p:sp>
      <p:sp>
        <p:nvSpPr>
          <p:cNvPr id="260" name="Google Shape;260;p26"/>
          <p:cNvSpPr txBox="1"/>
          <p:nvPr/>
        </p:nvSpPr>
        <p:spPr>
          <a:xfrm>
            <a:off x="4845607" y="2778742"/>
            <a:ext cx="331406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6514" rtl="0" algn="l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log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2544875" y="5519783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2959100" y="5367020"/>
            <a:ext cx="749490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67564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log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displays a log of all the commits, from most recent to least recent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Use the arrow keys to scroll, press “Q” to quit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2544875" y="6723555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SHOW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3423704" y="2837720"/>
            <a:ext cx="615759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880" rtl="0" algn="l">
              <a:lnSpc>
                <a:spcPct val="10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show &lt;hash&gt;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877250" y="5739625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1282700" y="5689600"/>
            <a:ext cx="10722610" cy="1899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show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displays detailed information about a particular commit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1177290" rtl="0" algn="l">
              <a:lnSpc>
                <a:spcPct val="16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hash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argument is optional, defaults to current commit Use the arrow keys to scroll, press “Q” to quit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877250" y="6460797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877250" y="7181967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VIEWING A DIFF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4667869" y="2852465"/>
            <a:ext cx="366966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6514" rtl="0" algn="l">
              <a:lnSpc>
                <a:spcPct val="10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diff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1541857" y="4610906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1955800" y="4439920"/>
            <a:ext cx="9495155" cy="41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diff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shows the changes you’ve made that haven’t yet been committed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629285" rtl="0" algn="l">
              <a:lnSpc>
                <a:spcPct val="1131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Useful for checking to be sure that you’ve made all the changes you intend, and none of the ones you didn’t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313055" rtl="0" algn="l">
              <a:lnSpc>
                <a:spcPct val="128000"/>
              </a:lnSpc>
              <a:spcBef>
                <a:spcPts val="894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Use the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--staged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argument to view changes that you’ve already added using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add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Use the arrow keys to scroll, press “Q” to quit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1541857" y="5814677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541857" y="6957677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541857" y="8222220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HISTORY</a:t>
            </a:r>
            <a:endParaRPr/>
          </a:p>
        </p:txBody>
      </p:sp>
      <p:sp>
        <p:nvSpPr>
          <p:cNvPr id="290" name="Google Shape;290;p29"/>
          <p:cNvSpPr txBox="1"/>
          <p:nvPr/>
        </p:nvSpPr>
        <p:spPr>
          <a:xfrm>
            <a:off x="2712751" y="2395381"/>
            <a:ext cx="7579359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244" rtl="0" algn="l">
              <a:lnSpc>
                <a:spcPct val="10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checkout &lt;hash&gt;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2031710" y="3926944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2438400" y="3754120"/>
            <a:ext cx="8514080" cy="3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953135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checkout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allows you to view your project as it was at a particular commit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207645" rtl="0" algn="l">
              <a:lnSpc>
                <a:spcPct val="1131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You will get a big scary “detached HEAD” warning: ignore it for now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 get back to your most recent commit, use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instead of a hash, like this: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2031710" y="5130716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2031710" y="6273716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2712751" y="7756738"/>
            <a:ext cx="7579359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244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checkout master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3594100" y="8712200"/>
            <a:ext cx="579755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Do this before making any new commits!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COMMANDS FOR VIEWING COMMITS</a:t>
            </a:r>
            <a:endParaRPr/>
          </a:p>
        </p:txBody>
      </p:sp>
      <p:graphicFrame>
        <p:nvGraphicFramePr>
          <p:cNvPr id="302" name="Google Shape;302;p30"/>
          <p:cNvGraphicFramePr/>
          <p:nvPr/>
        </p:nvGraphicFramePr>
        <p:xfrm>
          <a:off x="3935347" y="31733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{CB97ADFF-30D8-4D9D-A204-2A6048BFC46F}</a:tableStyleId>
              </a:tblPr>
              <a:tblGrid>
                <a:gridCol w="647700"/>
                <a:gridCol w="1423675"/>
                <a:gridCol w="3053075"/>
              </a:tblGrid>
              <a:tr h="7810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169545" rtl="0" algn="r">
                        <a:lnSpc>
                          <a:spcPct val="94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94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log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9271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39700" marB="0" marR="0" marL="0"/>
                </a:tc>
                <a:tc>
                  <a:txBody>
                    <a:bodyPr/>
                    <a:lstStyle/>
                    <a:p>
                      <a:pPr indent="0" lvl="0" marL="0" marR="169545" rtl="0" algn="r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show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9271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39700" marB="0" marR="0" marL="0"/>
                </a:tc>
                <a:tc>
                  <a:txBody>
                    <a:bodyPr/>
                    <a:lstStyle/>
                    <a:p>
                      <a:pPr indent="0" lvl="0" marL="0" marR="169545" rtl="0" algn="r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diff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7810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39700" marB="0" marR="0" marL="0"/>
                </a:tc>
                <a:tc>
                  <a:txBody>
                    <a:bodyPr/>
                    <a:lstStyle/>
                    <a:p>
                      <a:pPr indent="0" lvl="0" marL="0" marR="169545" rtl="0" algn="r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checkout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THE GIT COMMANDS WE KNOW SO FAR</a:t>
            </a:r>
            <a:endParaRPr/>
          </a:p>
        </p:txBody>
      </p:sp>
      <p:graphicFrame>
        <p:nvGraphicFramePr>
          <p:cNvPr id="308" name="Google Shape;308;p31"/>
          <p:cNvGraphicFramePr/>
          <p:nvPr/>
        </p:nvGraphicFramePr>
        <p:xfrm>
          <a:off x="2080878" y="31209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{CB97ADFF-30D8-4D9D-A204-2A6048BFC46F}</a:tableStyleId>
              </a:tblPr>
              <a:tblGrid>
                <a:gridCol w="1345575"/>
                <a:gridCol w="2207250"/>
                <a:gridCol w="1600200"/>
                <a:gridCol w="1350000"/>
                <a:gridCol w="2824475"/>
              </a:tblGrid>
              <a:tr h="2961000">
                <a:tc>
                  <a:txBody>
                    <a:bodyPr/>
                    <a:lstStyle/>
                    <a:p>
                      <a:pPr indent="0" lvl="0" marL="349250" marR="0" rtl="0" algn="l">
                        <a:lnSpc>
                          <a:spcPct val="1081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349250" marR="133985" rtl="0" algn="just">
                        <a:lnSpc>
                          <a:spcPct val="1270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 git 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81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141605" marR="349885" rtl="0" algn="just">
                        <a:lnSpc>
                          <a:spcPct val="1270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config status add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353695" marR="0" rtl="0" algn="l">
                        <a:lnSpc>
                          <a:spcPct val="1081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353695" marR="133985" rtl="0" algn="just">
                        <a:lnSpc>
                          <a:spcPct val="1270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 git 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81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log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141605" marR="398145" rtl="0" algn="l">
                        <a:lnSpc>
                          <a:spcPct val="1270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show diff checkout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9400">
                <a:tc>
                  <a:txBody>
                    <a:bodyPr/>
                    <a:lstStyle/>
                    <a:p>
                      <a:pPr indent="0" lvl="0" marL="3492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349250" marR="0" rtl="0" algn="l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682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rm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commit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6825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09" name="Google Shape;309;p31"/>
          <p:cNvSpPr txBox="1"/>
          <p:nvPr/>
        </p:nvSpPr>
        <p:spPr>
          <a:xfrm>
            <a:off x="2692400" y="2159000"/>
            <a:ext cx="235331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making commits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8128000" y="2159000"/>
            <a:ext cx="240030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viewing commits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/>
        </p:nvSpPr>
        <p:spPr>
          <a:xfrm>
            <a:off x="4661712" y="5727103"/>
            <a:ext cx="7733665" cy="1869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100">
                <a:solidFill>
                  <a:srgbClr val="5C5C5C"/>
                </a:solidFill>
                <a:latin typeface="Arial Narrow"/>
                <a:ea typeface="Arial Narrow"/>
                <a:cs typeface="Arial Narrow"/>
                <a:sym typeface="Arial Narrow"/>
              </a:rPr>
              <a:t>COLLABORATION</a:t>
            </a:r>
            <a:endParaRPr sz="121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5414764" y="7736879"/>
            <a:ext cx="698055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74767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Sharing commits across repos</a:t>
            </a:r>
            <a:endParaRPr sz="4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ON GITHUB</a:t>
            </a: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609600" y="2301557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1079500" y="2176779"/>
            <a:ext cx="1115504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Visit </a:t>
            </a:r>
            <a:r>
              <a:rPr lang="en-US" sz="3200" u="sng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GitHub.com</a:t>
            </a: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log in, and click on the plus sign at the top to make a new repository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24" name="Google Shape;3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37000"/>
            <a:ext cx="130048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4"/>
          <p:cNvGrpSpPr/>
          <p:nvPr/>
        </p:nvGrpSpPr>
        <p:grpSpPr>
          <a:xfrm>
            <a:off x="0" y="0"/>
            <a:ext cx="13004800" cy="9743637"/>
            <a:chOff x="0" y="0"/>
            <a:chExt cx="13004800" cy="9743637"/>
          </a:xfrm>
        </p:grpSpPr>
        <p:pic>
          <p:nvPicPr>
            <p:cNvPr id="330" name="Google Shape;33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004800" cy="9743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4"/>
            <p:cNvSpPr/>
            <p:nvPr/>
          </p:nvSpPr>
          <p:spPr>
            <a:xfrm>
              <a:off x="1704892" y="763549"/>
              <a:ext cx="10263505" cy="3048635"/>
            </a:xfrm>
            <a:custGeom>
              <a:rect b="b" l="l" r="r" t="t"/>
              <a:pathLst>
                <a:path extrusionOk="0" h="3048635" w="10263505">
                  <a:moveTo>
                    <a:pt x="2622475" y="3048132"/>
                  </a:moveTo>
                  <a:lnTo>
                    <a:pt x="2622475" y="2657200"/>
                  </a:lnTo>
                </a:path>
                <a:path extrusionOk="0" h="3048635" w="10263505">
                  <a:moveTo>
                    <a:pt x="0" y="0"/>
                  </a:moveTo>
                  <a:lnTo>
                    <a:pt x="1026333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923247" y="1080826"/>
              <a:ext cx="9147810" cy="0"/>
            </a:xfrm>
            <a:custGeom>
              <a:rect b="b" l="l" r="r" t="t"/>
              <a:pathLst>
                <a:path extrusionOk="0" h="120000" w="9147810">
                  <a:moveTo>
                    <a:pt x="0" y="0"/>
                  </a:moveTo>
                  <a:lnTo>
                    <a:pt x="9147509" y="0"/>
                  </a:lnTo>
                </a:path>
              </a:pathLst>
            </a:custGeom>
            <a:noFill/>
            <a:ln cap="flat" cmpd="sng" w="11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3" name="Google Shape;333;p34"/>
          <p:cNvSpPr txBox="1"/>
          <p:nvPr/>
        </p:nvSpPr>
        <p:spPr>
          <a:xfrm>
            <a:off x="1366337" y="755098"/>
            <a:ext cx="3637279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6E6E6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 </a:t>
            </a:r>
            <a:r>
              <a:rPr lang="en-US" sz="1700" u="sng">
                <a:solidFill>
                  <a:srgbClr val="B8B8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700" u="sng">
                <a:solidFill>
                  <a:srgbClr val="93C19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i="1" lang="en-US" sz="1400">
                <a:solidFill>
                  <a:srgbClr val="7797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{5 </a:t>
            </a:r>
            <a:r>
              <a:rPr lang="en-US" sz="1200">
                <a:solidFill>
                  <a:srgbClr val="08A50E"/>
                </a:solidFill>
                <a:latin typeface="Arial"/>
                <a:ea typeface="Arial"/>
                <a:cs typeface="Arial"/>
                <a:sym typeface="Arial"/>
              </a:rPr>
              <a:t>GitHub, Inc. </a:t>
            </a:r>
            <a:r>
              <a:rPr lang="en-US" sz="1200" u="sng">
                <a:solidFill>
                  <a:srgbClr val="08A50E"/>
                </a:solidFill>
                <a:latin typeface="Arial"/>
                <a:ea typeface="Arial"/>
                <a:cs typeface="Arial"/>
                <a:sym typeface="Arial"/>
              </a:rPr>
              <a:t>[USJ</a:t>
            </a:r>
            <a:r>
              <a:rPr lang="en-US" sz="1200" u="sng">
                <a:solidFill>
                  <a:srgbClr val="93C193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200">
                <a:solidFill>
                  <a:srgbClr val="93C19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08A50E"/>
                </a:solidFill>
                <a:latin typeface="Arial"/>
                <a:ea typeface="Arial"/>
                <a:cs typeface="Arial"/>
                <a:sym typeface="Arial"/>
              </a:rPr>
              <a:t>https</a:t>
            </a:r>
            <a:r>
              <a:rPr lang="en-US" sz="12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://</a:t>
            </a:r>
            <a:r>
              <a:rPr lang="en-US" sz="1200">
                <a:solidFill>
                  <a:srgbClr val="03030A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200">
                <a:solidFill>
                  <a:srgbClr val="411D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200">
                <a:solidFill>
                  <a:srgbClr val="03030A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12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/new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4"/>
          <p:cNvSpPr txBox="1"/>
          <p:nvPr/>
        </p:nvSpPr>
        <p:spPr>
          <a:xfrm>
            <a:off x="784986" y="1290504"/>
            <a:ext cx="1667510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476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0	</a:t>
            </a:r>
            <a:r>
              <a:rPr lang="en-US" sz="1100">
                <a:solidFill>
                  <a:srgbClr val="C8C8C8"/>
                </a:solidFill>
                <a:latin typeface="Arial"/>
                <a:ea typeface="Arial"/>
                <a:cs typeface="Arial"/>
                <a:sym typeface="Arial"/>
              </a:rPr>
              <a:t>Search GitHub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5635496" y="1279173"/>
            <a:ext cx="957580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Pull requests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6740696" y="1279173"/>
            <a:ext cx="492125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7377878" y="1279173"/>
            <a:ext cx="325120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Gist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2530336" y="2037803"/>
            <a:ext cx="5518785" cy="638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Create a new repository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200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rPr>
              <a:t>repository </a:t>
            </a:r>
            <a:r>
              <a:rPr lang="en-US" sz="12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contains all the files for your project, including the revision history.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2528712" y="3148844"/>
            <a:ext cx="6579234" cy="172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Owner	Repository name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241934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A07C70"/>
                </a:solidFill>
                <a:latin typeface="Arial"/>
                <a:ea typeface="Arial"/>
                <a:cs typeface="Arial"/>
                <a:sym typeface="Arial"/>
              </a:rPr>
              <a:t>-	</a:t>
            </a:r>
            <a:r>
              <a:rPr b="1"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singingwolfboy </a:t>
            </a:r>
            <a:r>
              <a:rPr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....	</a:t>
            </a:r>
            <a:r>
              <a:rPr lang="en-US" sz="11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/	</a:t>
            </a:r>
            <a:r>
              <a:rPr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cookbook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" lvl="0" marL="15240" marR="5080" rtl="0" algn="l">
              <a:lnSpc>
                <a:spcPct val="223100"/>
              </a:lnSpc>
              <a:spcBef>
                <a:spcPts val="44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Great repository names are short and memorable. Need </a:t>
            </a:r>
            <a:r>
              <a:rPr lang="en-US" sz="11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nspiration? How about </a:t>
            </a:r>
            <a:r>
              <a:rPr b="1" lang="en-US" sz="1100">
                <a:solidFill>
                  <a:srgbClr val="346415"/>
                </a:solidFill>
                <a:latin typeface="Arial"/>
                <a:ea typeface="Arial"/>
                <a:cs typeface="Arial"/>
                <a:sym typeface="Arial"/>
              </a:rPr>
              <a:t>psychic-chainsaw</a:t>
            </a:r>
            <a:r>
              <a:rPr b="1"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. Description </a:t>
            </a:r>
            <a:r>
              <a:rPr b="1" lang="en-US" sz="11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(optional)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17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Keep track of all my favorite recipes!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0" name="Google Shape;340;p34"/>
          <p:cNvGraphicFramePr/>
          <p:nvPr/>
        </p:nvGraphicFramePr>
        <p:xfrm>
          <a:off x="2429516" y="52695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{CB97ADFF-30D8-4D9D-A204-2A6048BFC46F}</a:tableStyleId>
              </a:tblPr>
              <a:tblGrid>
                <a:gridCol w="250200"/>
                <a:gridCol w="367025"/>
                <a:gridCol w="3773175"/>
              </a:tblGrid>
              <a:tr h="2736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 u="none" cap="none" strike="noStrike">
                          <a:solidFill>
                            <a:srgbClr val="3195F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6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/>
                </a:tc>
                <a:tc>
                  <a:txBody>
                    <a:bodyPr/>
                    <a:lstStyle/>
                    <a:p>
                      <a:pPr indent="0" lvl="0" marL="86995" marR="0" rtl="0" algn="l">
                        <a:lnSpc>
                          <a:spcPct val="1108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50" u="none" cap="none" strike="noStrike">
                          <a:solidFill>
                            <a:srgbClr val="B8B8B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f7</a:t>
                      </a:r>
                      <a:endParaRPr sz="18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527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36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3650" marB="0" marR="0" marL="0"/>
                </a:tc>
              </a:tr>
              <a:tr h="248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19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rgbClr val="6E6E6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Anyone can see this repository. You choose who can commit.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471175">
                <a:tc>
                  <a:txBody>
                    <a:bodyPr/>
                    <a:lstStyle/>
                    <a:p>
                      <a:pPr indent="0" lvl="0" marL="349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u="none" cap="none" strike="noStrike">
                          <a:solidFill>
                            <a:srgbClr val="C8C8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6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527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36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lnSpc>
                          <a:spcPct val="1115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rgbClr val="6E6E6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choose who can see and commit to this repository.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1750" marB="0" marR="0" marL="0"/>
                </a:tc>
              </a:tr>
            </a:tbl>
          </a:graphicData>
        </a:graphic>
      </p:graphicFrame>
      <p:sp>
        <p:nvSpPr>
          <p:cNvPr id="341" name="Google Shape;341;p34"/>
          <p:cNvSpPr txBox="1"/>
          <p:nvPr/>
        </p:nvSpPr>
        <p:spPr>
          <a:xfrm>
            <a:off x="2473285" y="6598077"/>
            <a:ext cx="7614920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8B8B8"/>
                </a:solidFill>
                <a:latin typeface="Arial"/>
                <a:ea typeface="Arial"/>
                <a:cs typeface="Arial"/>
                <a:sym typeface="Arial"/>
              </a:rPr>
              <a:t>0	</a:t>
            </a:r>
            <a:r>
              <a:rPr b="1"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Initialize this repository with a README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29337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This will let you immediately clone the repository to your computer. Skip this step </a:t>
            </a:r>
            <a:r>
              <a:rPr lang="en-US" sz="1000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US" sz="10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you're importing an existing </a:t>
            </a:r>
            <a:r>
              <a:rPr lang="en-US" sz="1000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rPr>
              <a:t>repository.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2660967" y="7245124"/>
            <a:ext cx="1529080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rPr>
              <a:t>Add .gitignore: </a:t>
            </a:r>
            <a:r>
              <a:rPr b="1"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None </a:t>
            </a:r>
            <a:r>
              <a:rPr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....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4734025" y="7174303"/>
            <a:ext cx="18415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rPr>
              <a:t>Add a license: </a:t>
            </a:r>
            <a:r>
              <a:rPr b="1"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None </a:t>
            </a:r>
            <a:r>
              <a:rPr lang="en-US" sz="11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....	</a:t>
            </a:r>
            <a:r>
              <a:rPr lang="en-US" sz="1700">
                <a:solidFill>
                  <a:srgbClr val="C8C8C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2688621" y="7983370"/>
            <a:ext cx="1220470" cy="228600"/>
          </a:xfrm>
          <a:prstGeom prst="rect">
            <a:avLst/>
          </a:prstGeom>
          <a:solidFill>
            <a:srgbClr val="66BA46"/>
          </a:solidFill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Create repository</a:t>
            </a:r>
            <a:endParaRPr sz="12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77102"/>
            <a:ext cx="13004800" cy="619939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0" y="6004560"/>
            <a:ext cx="7924800" cy="1828800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  is  GIT ?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614947" y="2185505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1079500" y="1854200"/>
            <a:ext cx="7515859" cy="4923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77470" rtl="0" algn="l">
              <a:lnSpc>
                <a:spcPct val="1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 is like a really </a:t>
            </a:r>
            <a:r>
              <a:rPr b="1" i="0" lang="en-US" sz="3200">
                <a:latin typeface="Palatino Linotype"/>
                <a:ea typeface="Palatino Linotype"/>
                <a:cs typeface="Palatino Linotype"/>
                <a:sym typeface="Palatino Linotype"/>
              </a:rPr>
              <a:t>epic save button</a:t>
            </a:r>
            <a:r>
              <a:rPr b="0" i="0" lang="en-US" sz="3200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 for your files and directories.</a:t>
            </a:r>
            <a:endParaRPr/>
          </a:p>
          <a:p>
            <a:pPr indent="0" lvl="0" marL="12700" marR="77470" rtl="0" algn="l">
              <a:lnSpc>
                <a:spcPct val="193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 is a version control system.</a:t>
            </a:r>
            <a:endParaRPr/>
          </a:p>
          <a:p>
            <a:pPr indent="0" lvl="0" marL="12700" marR="77470" rtl="0" algn="l">
              <a:lnSpc>
                <a:spcPct val="193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It allows you to see changes you make to your code and easily revert them</a:t>
            </a:r>
            <a:endParaRPr/>
          </a:p>
          <a:p>
            <a:pPr indent="0" lvl="0" marL="12700" marR="77470" rtl="0" algn="l">
              <a:lnSpc>
                <a:spcPct val="193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It is </a:t>
            </a:r>
            <a:r>
              <a:rPr b="1" lang="en-US" sz="3200" u="sng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NOT</a:t>
            </a:r>
            <a:r>
              <a:rPr lang="en-US" sz="3200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Github</a:t>
            </a:r>
            <a:endParaRPr sz="3200">
              <a:solidFill>
                <a:srgbClr val="37415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9"/>
          <p:cNvSpPr txBox="1"/>
          <p:nvPr/>
        </p:nvSpPr>
        <p:spPr>
          <a:xfrm>
            <a:off x="601896" y="3810000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631382" y="4681220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601896" y="6299566"/>
            <a:ext cx="6503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0-introduction-to-git-and-github-40-638.jpg" id="355" name="Google Shape;35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01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1-introduction-to-git-and-github-41-638.jpg" id="360" name="Google Shape;36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01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2-introduction-to-git-and-github-42-638.jpg" id="365" name="Google Shape;3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01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4-introduction-to-git-and-github-44-638.jpg" id="370" name="Google Shape;37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01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5-introduction-to-git-and-github-45-638.jpg" id="375" name="Google Shape;37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01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6-introduction-to-git-and-github-46-638.jpg" id="380" name="Google Shape;3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01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7-introduction-to-git-and-github-47-638.jpg" id="385" name="Google Shape;3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01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REMOTES</a:t>
            </a:r>
            <a:endParaRPr/>
          </a:p>
        </p:txBody>
      </p:sp>
      <p:sp>
        <p:nvSpPr>
          <p:cNvPr id="391" name="Google Shape;391;p43"/>
          <p:cNvSpPr txBox="1"/>
          <p:nvPr/>
        </p:nvSpPr>
        <p:spPr>
          <a:xfrm>
            <a:off x="1290848" y="2343698"/>
            <a:ext cx="1042352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244" rtl="0" algn="l">
              <a:lnSpc>
                <a:spcPct val="10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remote add &lt;name&gt; &lt;url&gt;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582036" y="4333463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990600" y="4160520"/>
            <a:ext cx="1150747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1786889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remote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creates short nicknames for URLs that point to other Git repos that you want to share commits with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5080" rtl="0" algn="l">
              <a:lnSpc>
                <a:spcPct val="203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Run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remote -v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 list all the remotes that the repo knows about Remotes are saved in the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.git/config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file: you can edit it, if you want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582036" y="5537234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582036" y="6258406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401" name="Google Shape;401;p44"/>
          <p:cNvSpPr txBox="1"/>
          <p:nvPr/>
        </p:nvSpPr>
        <p:spPr>
          <a:xfrm>
            <a:off x="4712531" y="2166762"/>
            <a:ext cx="366966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9530" rtl="0" algn="l">
              <a:lnSpc>
                <a:spcPct val="10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push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497132" y="3595865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3" name="Google Shape;403;p44"/>
          <p:cNvSpPr txBox="1"/>
          <p:nvPr/>
        </p:nvSpPr>
        <p:spPr>
          <a:xfrm>
            <a:off x="914400" y="3543300"/>
            <a:ext cx="11677650" cy="1176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push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sends commits from your repo to another repo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Can specify a remote; if not, pushes to whatever remote is set as default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04" name="Google Shape;404;p44"/>
          <p:cNvSpPr txBox="1"/>
          <p:nvPr/>
        </p:nvSpPr>
        <p:spPr>
          <a:xfrm>
            <a:off x="497132" y="4317037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1646323" y="5390142"/>
            <a:ext cx="971232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244" rtl="0" algn="l">
              <a:lnSpc>
                <a:spcPct val="10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push -u origin master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4089400" y="6184900"/>
            <a:ext cx="517017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This is what GitHub tells you to run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442831" y="7432240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4"/>
          <p:cNvSpPr txBox="1"/>
          <p:nvPr/>
        </p:nvSpPr>
        <p:spPr>
          <a:xfrm>
            <a:off x="850900" y="7378700"/>
            <a:ext cx="10991215" cy="172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-u origin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sets the “origin” remote as the default remote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5080" rtl="0" algn="l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master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is a </a:t>
            </a: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branch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and it’s the same thing we use to get back to the most recent commit. We’ll learn about branches in a little bit.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09" name="Google Shape;409;p44"/>
          <p:cNvSpPr txBox="1"/>
          <p:nvPr/>
        </p:nvSpPr>
        <p:spPr>
          <a:xfrm>
            <a:off x="442831" y="8153412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15" name="Google Shape;415;p45"/>
          <p:cNvSpPr txBox="1"/>
          <p:nvPr/>
        </p:nvSpPr>
        <p:spPr>
          <a:xfrm>
            <a:off x="3423704" y="2090073"/>
            <a:ext cx="6157595" cy="742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880" rtl="0" algn="l">
              <a:lnSpc>
                <a:spcPct val="10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clone &lt;url&gt;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45"/>
          <p:cNvSpPr txBox="1"/>
          <p:nvPr/>
        </p:nvSpPr>
        <p:spPr>
          <a:xfrm>
            <a:off x="2988760" y="3315469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3403600" y="3144520"/>
            <a:ext cx="6600825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177165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makes a local copy of a repo that is available at the given URL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363220" rtl="0" algn="l">
              <a:lnSpc>
                <a:spcPct val="1131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local copy is a full, complete repo, with all commits and history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126364" rtl="0" algn="l">
              <a:lnSpc>
                <a:spcPct val="128000"/>
              </a:lnSpc>
              <a:spcBef>
                <a:spcPts val="894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Local copy has a remote named </a:t>
            </a:r>
            <a:r>
              <a:rPr lang="en-US" sz="2800">
                <a:solidFill>
                  <a:srgbClr val="5C5C5C"/>
                </a:solidFill>
                <a:latin typeface="Consolas"/>
                <a:ea typeface="Consolas"/>
                <a:cs typeface="Consolas"/>
                <a:sym typeface="Consolas"/>
              </a:rPr>
              <a:t>origin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which is set to the original URL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5080" rtl="0" algn="l">
              <a:lnSpc>
                <a:spcPct val="1131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local copy is </a:t>
            </a: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yours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: you can change it however you want!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2988760" y="4519241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2988760" y="5662241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0" name="Google Shape;420;p45"/>
          <p:cNvSpPr txBox="1"/>
          <p:nvPr/>
        </p:nvSpPr>
        <p:spPr>
          <a:xfrm>
            <a:off x="2988760" y="6866013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1" name="Google Shape;421;p45"/>
          <p:cNvSpPr txBox="1"/>
          <p:nvPr/>
        </p:nvSpPr>
        <p:spPr>
          <a:xfrm>
            <a:off x="2032000" y="8211819"/>
            <a:ext cx="9169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39700" lvl="0" marL="152400" marR="5080" rtl="0" algn="l">
              <a:lnSpc>
                <a:spcPct val="11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Taking an existing project and making your own changes is called “forking”, and it happens all the time with Git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  is  GITHUB ?</a:t>
            </a:r>
            <a:endParaRPr/>
          </a:p>
        </p:txBody>
      </p:sp>
      <p:sp>
        <p:nvSpPr>
          <p:cNvPr id="77" name="Google Shape;77;p10"/>
          <p:cNvSpPr txBox="1"/>
          <p:nvPr/>
        </p:nvSpPr>
        <p:spPr>
          <a:xfrm>
            <a:off x="614947" y="2185505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8" name="Google Shape;78;p10"/>
          <p:cNvSpPr txBox="1"/>
          <p:nvPr/>
        </p:nvSpPr>
        <p:spPr>
          <a:xfrm>
            <a:off x="1079500" y="1854200"/>
            <a:ext cx="7515859" cy="4770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77470" rtl="0" algn="l">
              <a:lnSpc>
                <a:spcPct val="1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</a:t>
            </a:r>
            <a:r>
              <a:rPr lang="en-US" sz="3200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hub.com is a website that hosts git repositories on a remote server</a:t>
            </a:r>
            <a:endParaRPr/>
          </a:p>
          <a:p>
            <a:pPr indent="0" lvl="0" marL="12700" marR="77470" rtl="0" algn="l">
              <a:lnSpc>
                <a:spcPct val="193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37415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Hosting repositories on Github facilitates the sharing of codebases among teams by providing GUI to easily fork or clone repos to a local machine </a:t>
            </a:r>
            <a:endParaRPr/>
          </a:p>
        </p:txBody>
      </p:sp>
      <p:sp>
        <p:nvSpPr>
          <p:cNvPr id="79" name="Google Shape;79;p10"/>
          <p:cNvSpPr txBox="1"/>
          <p:nvPr/>
        </p:nvSpPr>
        <p:spPr>
          <a:xfrm>
            <a:off x="601896" y="3810000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COMMANDS FOR COLLABORATION</a:t>
            </a:r>
            <a:endParaRPr/>
          </a:p>
        </p:txBody>
      </p:sp>
      <p:graphicFrame>
        <p:nvGraphicFramePr>
          <p:cNvPr id="427" name="Google Shape;427;p46"/>
          <p:cNvGraphicFramePr/>
          <p:nvPr/>
        </p:nvGraphicFramePr>
        <p:xfrm>
          <a:off x="4113085" y="2246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{CB97ADFF-30D8-4D9D-A204-2A6048BFC46F}</a:tableStyleId>
              </a:tblPr>
              <a:tblGrid>
                <a:gridCol w="647700"/>
                <a:gridCol w="1423675"/>
                <a:gridCol w="2343150"/>
              </a:tblGrid>
              <a:tr h="7810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94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94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clone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9271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3970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remote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9271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3970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9271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3970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pull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9271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3970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fetch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7810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5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</a:t>
                      </a:r>
                      <a:endParaRPr sz="375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39700" marB="0" marR="0" marL="0"/>
                </a:tc>
                <a:tc>
                  <a:txBody>
                    <a:bodyPr/>
                    <a:lstStyle/>
                    <a:p>
                      <a:pPr indent="0" lvl="0" marL="179070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77165" marR="0" rtl="0" algn="l">
                        <a:lnSpc>
                          <a:spcPct val="117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merge</a:t>
                      </a:r>
                      <a:endParaRPr sz="5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THE GIT COMMANDS WE KNOW SO FAR</a:t>
            </a:r>
            <a:endParaRPr/>
          </a:p>
        </p:txBody>
      </p:sp>
      <p:graphicFrame>
        <p:nvGraphicFramePr>
          <p:cNvPr id="433" name="Google Shape;433;p47"/>
          <p:cNvGraphicFramePr/>
          <p:nvPr/>
        </p:nvGraphicFramePr>
        <p:xfrm>
          <a:off x="647877" y="30348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{CB97ADFF-30D8-4D9D-A204-2A6048BFC46F}</a:tableStyleId>
              </a:tblPr>
              <a:tblGrid>
                <a:gridCol w="1343025"/>
                <a:gridCol w="2208525"/>
                <a:gridCol w="202575"/>
                <a:gridCol w="1347475"/>
                <a:gridCol w="2826375"/>
                <a:gridCol w="203200"/>
                <a:gridCol w="1340475"/>
                <a:gridCol w="2212975"/>
              </a:tblGrid>
              <a:tr h="708650"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76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76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76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76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log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76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762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clone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config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show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remote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status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diff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02300"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checkout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13398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pull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55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49400">
                <a:tc>
                  <a:txBody>
                    <a:bodyPr/>
                    <a:lstStyle/>
                    <a:p>
                      <a:pPr indent="0" lvl="0" marL="347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347345" marR="0" rtl="0" algn="l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430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rm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commit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430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3441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344170" marR="0" rtl="0" algn="l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430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fetch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141605" marR="0" rtl="0" algn="l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merge</a:t>
                      </a:r>
                      <a:endParaRPr sz="40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4300" marB="0" marR="0" marL="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4" name="Google Shape;434;p47"/>
          <p:cNvSpPr txBox="1"/>
          <p:nvPr/>
        </p:nvSpPr>
        <p:spPr>
          <a:xfrm>
            <a:off x="1257300" y="2070100"/>
            <a:ext cx="235331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making commits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5308600" y="2070100"/>
            <a:ext cx="240030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viewing commits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36" name="Google Shape;436;p47"/>
          <p:cNvSpPr txBox="1"/>
          <p:nvPr/>
        </p:nvSpPr>
        <p:spPr>
          <a:xfrm>
            <a:off x="9613900" y="2070100"/>
            <a:ext cx="19119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collaborating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REQUESTS</a:t>
            </a:r>
            <a:endParaRPr/>
          </a:p>
        </p:txBody>
      </p:sp>
      <p:sp>
        <p:nvSpPr>
          <p:cNvPr id="442" name="Google Shape;442;p48"/>
          <p:cNvSpPr txBox="1"/>
          <p:nvPr/>
        </p:nvSpPr>
        <p:spPr>
          <a:xfrm>
            <a:off x="609600" y="1860153"/>
            <a:ext cx="11635740" cy="264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71500" lvl="0" marL="584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Palatino Linotype"/>
              <a:buAutoNum type="arabicPeriod"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Fork the repo, so you have control over your fork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571500" lvl="0" marL="584200" rtl="0" algn="l">
              <a:lnSpc>
                <a:spcPct val="100000"/>
              </a:lnSpc>
              <a:spcBef>
                <a:spcPts val="236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Palatino Linotype"/>
              <a:buAutoNum type="arabicPeriod"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Make commits in your fork to change it however you want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571500" lvl="0" marL="584200" marR="5080" rtl="0" algn="l">
              <a:lnSpc>
                <a:spcPct val="113399"/>
              </a:lnSpc>
              <a:spcBef>
                <a:spcPts val="1845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Palatino Linotype"/>
              <a:buAutoNum type="arabicPeriod"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Contact the owner of the upstream repo, show your changes, ask the owner to pull your changes into upstream repo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43" name="Google Shape;443;p48"/>
          <p:cNvSpPr txBox="1"/>
          <p:nvPr/>
        </p:nvSpPr>
        <p:spPr>
          <a:xfrm>
            <a:off x="1003300" y="6139179"/>
            <a:ext cx="1100645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81300" lvl="0" marL="27940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GitHub has a special interface for managing these requests, which they call Pull Requests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9"/>
          <p:cNvGrpSpPr/>
          <p:nvPr/>
        </p:nvGrpSpPr>
        <p:grpSpPr>
          <a:xfrm>
            <a:off x="0" y="1485900"/>
            <a:ext cx="13004800" cy="6781800"/>
            <a:chOff x="0" y="1485900"/>
            <a:chExt cx="13004800" cy="6781800"/>
          </a:xfrm>
        </p:grpSpPr>
        <p:pic>
          <p:nvPicPr>
            <p:cNvPr id="449" name="Google Shape;449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485900"/>
              <a:ext cx="13004800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1929" y="5763290"/>
              <a:ext cx="2798249" cy="7759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0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004800" cy="975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4003" y="4991789"/>
              <a:ext cx="2953568" cy="9093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MAKING PULL REQUESTS</a:t>
            </a:r>
            <a:endParaRPr/>
          </a:p>
        </p:txBody>
      </p:sp>
      <p:sp>
        <p:nvSpPr>
          <p:cNvPr id="463" name="Google Shape;463;p51"/>
          <p:cNvSpPr txBox="1"/>
          <p:nvPr/>
        </p:nvSpPr>
        <p:spPr>
          <a:xfrm>
            <a:off x="609600" y="19146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1079500" y="1783079"/>
            <a:ext cx="11119485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125476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Fork </a:t>
            </a: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repo at </a:t>
            </a:r>
            <a:r>
              <a:rPr lang="en-US" sz="3200" u="sng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https://github.com/singingwolfboy/tutorial-cookbook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Clone your forked repo to your computer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274320" rtl="0" algn="l">
              <a:lnSpc>
                <a:spcPct val="114599"/>
              </a:lnSpc>
              <a:spcBef>
                <a:spcPts val="179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 your forked repo, create a new file with a new recipe, and commit it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Push your commit to your fork on GitHub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5080" rtl="0" algn="l">
              <a:lnSpc>
                <a:spcPct val="114599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Make a pull request from your fork to my repo (known as the “upstream” repo)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609600" y="32608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6" name="Google Shape;466;p51"/>
          <p:cNvSpPr txBox="1"/>
          <p:nvPr/>
        </p:nvSpPr>
        <p:spPr>
          <a:xfrm>
            <a:off x="609600" y="40482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7" name="Google Shape;467;p51"/>
          <p:cNvSpPr txBox="1"/>
          <p:nvPr/>
        </p:nvSpPr>
        <p:spPr>
          <a:xfrm>
            <a:off x="609600" y="53944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609600" y="61818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MERGING PULL REQUESTS</a:t>
            </a:r>
            <a:endParaRPr/>
          </a:p>
        </p:txBody>
      </p:sp>
      <p:sp>
        <p:nvSpPr>
          <p:cNvPr id="474" name="Google Shape;474;p52"/>
          <p:cNvSpPr txBox="1"/>
          <p:nvPr/>
        </p:nvSpPr>
        <p:spPr>
          <a:xfrm>
            <a:off x="609600" y="192097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5" name="Google Shape;475;p52"/>
          <p:cNvSpPr txBox="1"/>
          <p:nvPr/>
        </p:nvSpPr>
        <p:spPr>
          <a:xfrm>
            <a:off x="1079500" y="1866900"/>
            <a:ext cx="9366250" cy="130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Can use the merge button on a GitHub pull request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OR, do it manually with Git: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76" name="Google Shape;476;p52"/>
          <p:cNvSpPr txBox="1"/>
          <p:nvPr/>
        </p:nvSpPr>
        <p:spPr>
          <a:xfrm>
            <a:off x="609600" y="270837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1079500" y="349577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1549400" y="3441700"/>
            <a:ext cx="593090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Add requester’s fork as a remote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graphicFrame>
        <p:nvGraphicFramePr>
          <p:cNvPr id="479" name="Google Shape;479;p52"/>
          <p:cNvGraphicFramePr/>
          <p:nvPr/>
        </p:nvGraphicFramePr>
        <p:xfrm>
          <a:off x="1060450" y="42193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{CB97ADFF-30D8-4D9D-A204-2A6048BFC46F}</a:tableStyleId>
              </a:tblPr>
              <a:tblGrid>
                <a:gridCol w="1283975"/>
                <a:gridCol w="1341125"/>
                <a:gridCol w="3496300"/>
              </a:tblGrid>
              <a:tr h="5524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94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	</a:t>
                      </a:r>
                      <a:r>
                        <a:rPr lang="en-US" sz="32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3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942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fetch</a:t>
                      </a:r>
                      <a:endParaRPr sz="3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942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&lt;remote&gt;</a:t>
                      </a:r>
                      <a:endParaRPr sz="3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/>
                </a:tc>
              </a:tr>
              <a:tr h="6985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	</a:t>
                      </a:r>
                      <a:r>
                        <a:rPr lang="en-US" sz="32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3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1275" marB="0" marR="0" marL="0"/>
                </a:tc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merge</a:t>
                      </a:r>
                      <a:endParaRPr sz="3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1275" marB="0" marR="0" marL="0"/>
                </a:tc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&lt;remote&gt;/master</a:t>
                      </a:r>
                      <a:endParaRPr sz="3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1275" marB="0" marR="0" marL="0"/>
                </a:tc>
              </a:tr>
              <a:tr h="5524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5C5C5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➤	</a:t>
                      </a:r>
                      <a:r>
                        <a:rPr lang="en-US" sz="32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endParaRPr sz="3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1275" marB="0" marR="0" marL="0"/>
                </a:tc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5C5C5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</a:t>
                      </a:r>
                      <a:endParaRPr sz="3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1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480" name="Google Shape;480;p52"/>
          <p:cNvSpPr txBox="1"/>
          <p:nvPr/>
        </p:nvSpPr>
        <p:spPr>
          <a:xfrm>
            <a:off x="1079500" y="637867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1549400" y="6324600"/>
            <a:ext cx="917384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GitHub will automatically update the pull request!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1333500" y="7576819"/>
            <a:ext cx="10349865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Remember, “git pull” is “git fetch” followed by “git merge”,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so in this case, I’m being more explicit about what I merge with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GIT HOSTING</a:t>
            </a:r>
            <a:endParaRPr/>
          </a:p>
        </p:txBody>
      </p:sp>
      <p:sp>
        <p:nvSpPr>
          <p:cNvPr id="488" name="Google Shape;488;p53"/>
          <p:cNvSpPr txBox="1"/>
          <p:nvPr/>
        </p:nvSpPr>
        <p:spPr>
          <a:xfrm>
            <a:off x="609600" y="19146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9" name="Google Shape;489;p53"/>
          <p:cNvSpPr txBox="1"/>
          <p:nvPr>
            <p:ph idx="1" type="body"/>
          </p:nvPr>
        </p:nvSpPr>
        <p:spPr>
          <a:xfrm>
            <a:off x="1079500" y="1706879"/>
            <a:ext cx="11195685" cy="5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GitHub is not the only website you can use to host repos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GitLab, BitBucket: free private repos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GitLab is open source: can run it on your own server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5080" rtl="0" algn="l">
              <a:lnSpc>
                <a:spcPct val="114599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It’s all Git, so you can clone from GitHub and push to GitLab (or vice versa)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90" name="Google Shape;490;p53"/>
          <p:cNvSpPr txBox="1"/>
          <p:nvPr/>
        </p:nvSpPr>
        <p:spPr>
          <a:xfrm>
            <a:off x="609600" y="27020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1" name="Google Shape;491;p53"/>
          <p:cNvSpPr txBox="1"/>
          <p:nvPr/>
        </p:nvSpPr>
        <p:spPr>
          <a:xfrm>
            <a:off x="609600" y="34894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2" name="Google Shape;492;p53"/>
          <p:cNvSpPr txBox="1"/>
          <p:nvPr/>
        </p:nvSpPr>
        <p:spPr>
          <a:xfrm>
            <a:off x="609600" y="42768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93" name="Google Shape;49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5100" y="7835900"/>
            <a:ext cx="5054600" cy="11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3"/>
          <p:cNvSpPr/>
          <p:nvPr/>
        </p:nvSpPr>
        <p:spPr>
          <a:xfrm>
            <a:off x="7485342" y="6263639"/>
            <a:ext cx="688340" cy="591185"/>
          </a:xfrm>
          <a:custGeom>
            <a:rect b="b" l="l" r="r" t="t"/>
            <a:pathLst>
              <a:path extrusionOk="0" h="591184" w="688340">
                <a:moveTo>
                  <a:pt x="313664" y="508000"/>
                </a:moveTo>
                <a:lnTo>
                  <a:pt x="77520" y="508000"/>
                </a:lnTo>
                <a:lnTo>
                  <a:pt x="77520" y="0"/>
                </a:lnTo>
                <a:lnTo>
                  <a:pt x="0" y="0"/>
                </a:lnTo>
                <a:lnTo>
                  <a:pt x="0" y="508000"/>
                </a:lnTo>
                <a:lnTo>
                  <a:pt x="127" y="508000"/>
                </a:lnTo>
                <a:lnTo>
                  <a:pt x="127" y="580390"/>
                </a:lnTo>
                <a:lnTo>
                  <a:pt x="313664" y="580390"/>
                </a:lnTo>
                <a:lnTo>
                  <a:pt x="313664" y="508000"/>
                </a:lnTo>
                <a:close/>
              </a:path>
              <a:path extrusionOk="0" h="591184" w="688340">
                <a:moveTo>
                  <a:pt x="687946" y="283514"/>
                </a:moveTo>
                <a:lnTo>
                  <a:pt x="684403" y="239268"/>
                </a:lnTo>
                <a:lnTo>
                  <a:pt x="673163" y="201091"/>
                </a:lnTo>
                <a:lnTo>
                  <a:pt x="623747" y="146431"/>
                </a:lnTo>
                <a:lnTo>
                  <a:pt x="583666" y="131737"/>
                </a:lnTo>
                <a:lnTo>
                  <a:pt x="532066" y="126631"/>
                </a:lnTo>
                <a:lnTo>
                  <a:pt x="486206" y="130708"/>
                </a:lnTo>
                <a:lnTo>
                  <a:pt x="443001" y="142443"/>
                </a:lnTo>
                <a:lnTo>
                  <a:pt x="403123" y="161150"/>
                </a:lnTo>
                <a:lnTo>
                  <a:pt x="367284" y="186131"/>
                </a:lnTo>
                <a:lnTo>
                  <a:pt x="394677" y="233883"/>
                </a:lnTo>
                <a:lnTo>
                  <a:pt x="419925" y="220218"/>
                </a:lnTo>
                <a:lnTo>
                  <a:pt x="448729" y="208292"/>
                </a:lnTo>
                <a:lnTo>
                  <a:pt x="481977" y="199859"/>
                </a:lnTo>
                <a:lnTo>
                  <a:pt x="520611" y="196659"/>
                </a:lnTo>
                <a:lnTo>
                  <a:pt x="561670" y="202641"/>
                </a:lnTo>
                <a:lnTo>
                  <a:pt x="590181" y="219925"/>
                </a:lnTo>
                <a:lnTo>
                  <a:pt x="606806" y="247510"/>
                </a:lnTo>
                <a:lnTo>
                  <a:pt x="612203" y="284403"/>
                </a:lnTo>
                <a:lnTo>
                  <a:pt x="612203" y="312762"/>
                </a:lnTo>
                <a:lnTo>
                  <a:pt x="612203" y="371259"/>
                </a:lnTo>
                <a:lnTo>
                  <a:pt x="612178" y="478510"/>
                </a:lnTo>
                <a:lnTo>
                  <a:pt x="573455" y="506526"/>
                </a:lnTo>
                <a:lnTo>
                  <a:pt x="516204" y="519277"/>
                </a:lnTo>
                <a:lnTo>
                  <a:pt x="478383" y="514108"/>
                </a:lnTo>
                <a:lnTo>
                  <a:pt x="452691" y="499884"/>
                </a:lnTo>
                <a:lnTo>
                  <a:pt x="438061" y="478497"/>
                </a:lnTo>
                <a:lnTo>
                  <a:pt x="433425" y="451904"/>
                </a:lnTo>
                <a:lnTo>
                  <a:pt x="440931" y="414312"/>
                </a:lnTo>
                <a:lnTo>
                  <a:pt x="463804" y="387769"/>
                </a:lnTo>
                <a:lnTo>
                  <a:pt x="502526" y="372021"/>
                </a:lnTo>
                <a:lnTo>
                  <a:pt x="557606" y="366826"/>
                </a:lnTo>
                <a:lnTo>
                  <a:pt x="570966" y="367144"/>
                </a:lnTo>
                <a:lnTo>
                  <a:pt x="585889" y="368046"/>
                </a:lnTo>
                <a:lnTo>
                  <a:pt x="600329" y="369443"/>
                </a:lnTo>
                <a:lnTo>
                  <a:pt x="612203" y="371259"/>
                </a:lnTo>
                <a:lnTo>
                  <a:pt x="612203" y="312762"/>
                </a:lnTo>
                <a:lnTo>
                  <a:pt x="600837" y="310946"/>
                </a:lnTo>
                <a:lnTo>
                  <a:pt x="586663" y="309549"/>
                </a:lnTo>
                <a:lnTo>
                  <a:pt x="571830" y="308648"/>
                </a:lnTo>
                <a:lnTo>
                  <a:pt x="558482" y="308330"/>
                </a:lnTo>
                <a:lnTo>
                  <a:pt x="496252" y="312343"/>
                </a:lnTo>
                <a:lnTo>
                  <a:pt x="445236" y="324446"/>
                </a:lnTo>
                <a:lnTo>
                  <a:pt x="405460" y="344779"/>
                </a:lnTo>
                <a:lnTo>
                  <a:pt x="376999" y="373456"/>
                </a:lnTo>
                <a:lnTo>
                  <a:pt x="359879" y="410603"/>
                </a:lnTo>
                <a:lnTo>
                  <a:pt x="354164" y="456349"/>
                </a:lnTo>
                <a:lnTo>
                  <a:pt x="360502" y="504723"/>
                </a:lnTo>
                <a:lnTo>
                  <a:pt x="378675" y="542429"/>
                </a:lnTo>
                <a:lnTo>
                  <a:pt x="407428" y="569417"/>
                </a:lnTo>
                <a:lnTo>
                  <a:pt x="445465" y="585647"/>
                </a:lnTo>
                <a:lnTo>
                  <a:pt x="491553" y="591058"/>
                </a:lnTo>
                <a:lnTo>
                  <a:pt x="532422" y="586397"/>
                </a:lnTo>
                <a:lnTo>
                  <a:pt x="569366" y="572998"/>
                </a:lnTo>
                <a:lnTo>
                  <a:pt x="599325" y="551802"/>
                </a:lnTo>
                <a:lnTo>
                  <a:pt x="619239" y="523697"/>
                </a:lnTo>
                <a:lnTo>
                  <a:pt x="633336" y="580428"/>
                </a:lnTo>
                <a:lnTo>
                  <a:pt x="687946" y="580428"/>
                </a:lnTo>
                <a:lnTo>
                  <a:pt x="687946" y="523697"/>
                </a:lnTo>
                <a:lnTo>
                  <a:pt x="687946" y="519277"/>
                </a:lnTo>
                <a:lnTo>
                  <a:pt x="687946" y="366826"/>
                </a:lnTo>
                <a:lnTo>
                  <a:pt x="687946" y="312762"/>
                </a:lnTo>
                <a:lnTo>
                  <a:pt x="687946" y="283514"/>
                </a:lnTo>
                <a:close/>
              </a:path>
            </a:pathLst>
          </a:custGeom>
          <a:solidFill>
            <a:srgbClr val="8C92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5" name="Google Shape;495;p53"/>
          <p:cNvSpPr/>
          <p:nvPr/>
        </p:nvSpPr>
        <p:spPr>
          <a:xfrm>
            <a:off x="8273391" y="6263533"/>
            <a:ext cx="360680" cy="591185"/>
          </a:xfrm>
          <a:custGeom>
            <a:rect b="b" l="l" r="r" t="t"/>
            <a:pathLst>
              <a:path extrusionOk="0" h="591184" w="360679">
                <a:moveTo>
                  <a:pt x="75733" y="0"/>
                </a:moveTo>
                <a:lnTo>
                  <a:pt x="0" y="0"/>
                </a:lnTo>
                <a:lnTo>
                  <a:pt x="245" y="566346"/>
                </a:lnTo>
                <a:lnTo>
                  <a:pt x="31137" y="576953"/>
                </a:lnTo>
                <a:lnTo>
                  <a:pt x="66405" y="584735"/>
                </a:lnTo>
                <a:lnTo>
                  <a:pt x="105141" y="589526"/>
                </a:lnTo>
                <a:lnTo>
                  <a:pt x="146437" y="591159"/>
                </a:lnTo>
                <a:lnTo>
                  <a:pt x="197100" y="586847"/>
                </a:lnTo>
                <a:lnTo>
                  <a:pt x="240808" y="574112"/>
                </a:lnTo>
                <a:lnTo>
                  <a:pt x="277621" y="553255"/>
                </a:lnTo>
                <a:lnTo>
                  <a:pt x="307602" y="524577"/>
                </a:lnTo>
                <a:lnTo>
                  <a:pt x="309236" y="522029"/>
                </a:lnTo>
                <a:lnTo>
                  <a:pt x="149959" y="522029"/>
                </a:lnTo>
                <a:lnTo>
                  <a:pt x="128864" y="521337"/>
                </a:lnTo>
                <a:lnTo>
                  <a:pt x="109337" y="519149"/>
                </a:lnTo>
                <a:lnTo>
                  <a:pt x="91627" y="515299"/>
                </a:lnTo>
                <a:lnTo>
                  <a:pt x="75982" y="509620"/>
                </a:lnTo>
                <a:lnTo>
                  <a:pt x="75982" y="241073"/>
                </a:lnTo>
                <a:lnTo>
                  <a:pt x="96995" y="225769"/>
                </a:lnTo>
                <a:lnTo>
                  <a:pt x="120567" y="213706"/>
                </a:lnTo>
                <a:lnTo>
                  <a:pt x="146947" y="205798"/>
                </a:lnTo>
                <a:lnTo>
                  <a:pt x="176382" y="202959"/>
                </a:lnTo>
                <a:lnTo>
                  <a:pt x="326922" y="202959"/>
                </a:lnTo>
                <a:lnTo>
                  <a:pt x="326190" y="201446"/>
                </a:lnTo>
                <a:lnTo>
                  <a:pt x="303784" y="174158"/>
                </a:lnTo>
                <a:lnTo>
                  <a:pt x="75982" y="174158"/>
                </a:lnTo>
                <a:lnTo>
                  <a:pt x="75982" y="99264"/>
                </a:lnTo>
                <a:lnTo>
                  <a:pt x="75733" y="0"/>
                </a:lnTo>
                <a:close/>
              </a:path>
              <a:path extrusionOk="0" h="591184" w="360679">
                <a:moveTo>
                  <a:pt x="326922" y="202959"/>
                </a:moveTo>
                <a:lnTo>
                  <a:pt x="176382" y="202959"/>
                </a:lnTo>
                <a:lnTo>
                  <a:pt x="224198" y="212612"/>
                </a:lnTo>
                <a:lnTo>
                  <a:pt x="256411" y="240294"/>
                </a:lnTo>
                <a:lnTo>
                  <a:pt x="274589" y="284098"/>
                </a:lnTo>
                <a:lnTo>
                  <a:pt x="280300" y="342111"/>
                </a:lnTo>
                <a:lnTo>
                  <a:pt x="276455" y="397906"/>
                </a:lnTo>
                <a:lnTo>
                  <a:pt x="265100" y="443115"/>
                </a:lnTo>
                <a:lnTo>
                  <a:pt x="246504" y="477935"/>
                </a:lnTo>
                <a:lnTo>
                  <a:pt x="188664" y="517195"/>
                </a:lnTo>
                <a:lnTo>
                  <a:pt x="149959" y="522029"/>
                </a:lnTo>
                <a:lnTo>
                  <a:pt x="309236" y="522029"/>
                </a:lnTo>
                <a:lnTo>
                  <a:pt x="330813" y="488380"/>
                </a:lnTo>
                <a:lnTo>
                  <a:pt x="347316" y="444964"/>
                </a:lnTo>
                <a:lnTo>
                  <a:pt x="357172" y="394630"/>
                </a:lnTo>
                <a:lnTo>
                  <a:pt x="360443" y="337680"/>
                </a:lnTo>
                <a:lnTo>
                  <a:pt x="356550" y="286088"/>
                </a:lnTo>
                <a:lnTo>
                  <a:pt x="345045" y="240434"/>
                </a:lnTo>
                <a:lnTo>
                  <a:pt x="326922" y="202959"/>
                </a:lnTo>
                <a:close/>
              </a:path>
              <a:path extrusionOk="0" h="591184" w="360679">
                <a:moveTo>
                  <a:pt x="182530" y="126737"/>
                </a:moveTo>
                <a:lnTo>
                  <a:pt x="136661" y="134146"/>
                </a:lnTo>
                <a:lnTo>
                  <a:pt x="103282" y="150448"/>
                </a:lnTo>
                <a:lnTo>
                  <a:pt x="82890" y="166749"/>
                </a:lnTo>
                <a:lnTo>
                  <a:pt x="75982" y="174158"/>
                </a:lnTo>
                <a:lnTo>
                  <a:pt x="303784" y="174158"/>
                </a:lnTo>
                <a:lnTo>
                  <a:pt x="300249" y="169854"/>
                </a:lnTo>
                <a:lnTo>
                  <a:pt x="267484" y="146386"/>
                </a:lnTo>
                <a:lnTo>
                  <a:pt x="228157" y="131770"/>
                </a:lnTo>
                <a:lnTo>
                  <a:pt x="182530" y="126737"/>
                </a:lnTo>
                <a:close/>
              </a:path>
            </a:pathLst>
          </a:custGeom>
          <a:solidFill>
            <a:srgbClr val="8C92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6" name="Google Shape;496;p53"/>
          <p:cNvSpPr/>
          <p:nvPr/>
        </p:nvSpPr>
        <p:spPr>
          <a:xfrm>
            <a:off x="6443755" y="6252893"/>
            <a:ext cx="452120" cy="601980"/>
          </a:xfrm>
          <a:custGeom>
            <a:rect b="b" l="l" r="r" t="t"/>
            <a:pathLst>
              <a:path extrusionOk="0" h="601979" w="452120">
                <a:moveTo>
                  <a:pt x="280054" y="0"/>
                </a:moveTo>
                <a:lnTo>
                  <a:pt x="232193" y="3033"/>
                </a:lnTo>
                <a:lnTo>
                  <a:pt x="187689" y="12139"/>
                </a:lnTo>
                <a:lnTo>
                  <a:pt x="146935" y="27329"/>
                </a:lnTo>
                <a:lnTo>
                  <a:pt x="110330" y="48613"/>
                </a:lnTo>
                <a:lnTo>
                  <a:pt x="78269" y="76002"/>
                </a:lnTo>
                <a:lnTo>
                  <a:pt x="51149" y="109506"/>
                </a:lnTo>
                <a:lnTo>
                  <a:pt x="29366" y="149136"/>
                </a:lnTo>
                <a:lnTo>
                  <a:pt x="13315" y="194903"/>
                </a:lnTo>
                <a:lnTo>
                  <a:pt x="3394" y="246817"/>
                </a:lnTo>
                <a:lnTo>
                  <a:pt x="0" y="304888"/>
                </a:lnTo>
                <a:lnTo>
                  <a:pt x="3627" y="365107"/>
                </a:lnTo>
                <a:lnTo>
                  <a:pt x="14083" y="417791"/>
                </a:lnTo>
                <a:lnTo>
                  <a:pt x="30727" y="463221"/>
                </a:lnTo>
                <a:lnTo>
                  <a:pt x="52922" y="501679"/>
                </a:lnTo>
                <a:lnTo>
                  <a:pt x="80028" y="533447"/>
                </a:lnTo>
                <a:lnTo>
                  <a:pt x="111405" y="558807"/>
                </a:lnTo>
                <a:lnTo>
                  <a:pt x="146414" y="578040"/>
                </a:lnTo>
                <a:lnTo>
                  <a:pt x="184417" y="591430"/>
                </a:lnTo>
                <a:lnTo>
                  <a:pt x="224773" y="599257"/>
                </a:lnTo>
                <a:lnTo>
                  <a:pt x="266843" y="601803"/>
                </a:lnTo>
                <a:lnTo>
                  <a:pt x="318199" y="598909"/>
                </a:lnTo>
                <a:lnTo>
                  <a:pt x="364601" y="591278"/>
                </a:lnTo>
                <a:lnTo>
                  <a:pt x="405057" y="580490"/>
                </a:lnTo>
                <a:lnTo>
                  <a:pt x="438577" y="568124"/>
                </a:lnTo>
                <a:lnTo>
                  <a:pt x="438300" y="529123"/>
                </a:lnTo>
                <a:lnTo>
                  <a:pt x="272130" y="529123"/>
                </a:lnTo>
                <a:lnTo>
                  <a:pt x="225495" y="524664"/>
                </a:lnTo>
                <a:lnTo>
                  <a:pt x="184175" y="511194"/>
                </a:lnTo>
                <a:lnTo>
                  <a:pt x="148848" y="488581"/>
                </a:lnTo>
                <a:lnTo>
                  <a:pt x="120191" y="456690"/>
                </a:lnTo>
                <a:lnTo>
                  <a:pt x="98882" y="415386"/>
                </a:lnTo>
                <a:lnTo>
                  <a:pt x="85600" y="364535"/>
                </a:lnTo>
                <a:lnTo>
                  <a:pt x="81022" y="304002"/>
                </a:lnTo>
                <a:lnTo>
                  <a:pt x="85751" y="242401"/>
                </a:lnTo>
                <a:lnTo>
                  <a:pt x="99447" y="190490"/>
                </a:lnTo>
                <a:lnTo>
                  <a:pt x="121369" y="148190"/>
                </a:lnTo>
                <a:lnTo>
                  <a:pt x="150778" y="115425"/>
                </a:lnTo>
                <a:lnTo>
                  <a:pt x="186934" y="92117"/>
                </a:lnTo>
                <a:lnTo>
                  <a:pt x="229099" y="78190"/>
                </a:lnTo>
                <a:lnTo>
                  <a:pt x="276532" y="73564"/>
                </a:lnTo>
                <a:lnTo>
                  <a:pt x="444760" y="73564"/>
                </a:lnTo>
                <a:lnTo>
                  <a:pt x="451627" y="61593"/>
                </a:lnTo>
                <a:lnTo>
                  <a:pt x="414826" y="35068"/>
                </a:lnTo>
                <a:lnTo>
                  <a:pt x="373239" y="15773"/>
                </a:lnTo>
                <a:lnTo>
                  <a:pt x="327952" y="3990"/>
                </a:lnTo>
                <a:lnTo>
                  <a:pt x="280054" y="0"/>
                </a:lnTo>
                <a:close/>
              </a:path>
              <a:path extrusionOk="0" h="601979" w="452120">
                <a:moveTo>
                  <a:pt x="436953" y="268108"/>
                </a:moveTo>
                <a:lnTo>
                  <a:pt x="225591" y="268108"/>
                </a:lnTo>
                <a:lnTo>
                  <a:pt x="225591" y="339901"/>
                </a:lnTo>
                <a:lnTo>
                  <a:pt x="360333" y="339901"/>
                </a:lnTo>
                <a:lnTo>
                  <a:pt x="361957" y="513170"/>
                </a:lnTo>
                <a:lnTo>
                  <a:pt x="346311" y="519403"/>
                </a:lnTo>
                <a:lnTo>
                  <a:pt x="325959" y="524471"/>
                </a:lnTo>
                <a:lnTo>
                  <a:pt x="301150" y="527877"/>
                </a:lnTo>
                <a:lnTo>
                  <a:pt x="272130" y="529123"/>
                </a:lnTo>
                <a:lnTo>
                  <a:pt x="438300" y="529123"/>
                </a:lnTo>
                <a:lnTo>
                  <a:pt x="436953" y="339901"/>
                </a:lnTo>
                <a:lnTo>
                  <a:pt x="436953" y="268108"/>
                </a:lnTo>
                <a:close/>
              </a:path>
              <a:path extrusionOk="0" h="601979" w="452120">
                <a:moveTo>
                  <a:pt x="444760" y="73564"/>
                </a:moveTo>
                <a:lnTo>
                  <a:pt x="276532" y="73564"/>
                </a:lnTo>
                <a:lnTo>
                  <a:pt x="323579" y="77525"/>
                </a:lnTo>
                <a:lnTo>
                  <a:pt x="362288" y="87966"/>
                </a:lnTo>
                <a:lnTo>
                  <a:pt x="393566" y="102729"/>
                </a:lnTo>
                <a:lnTo>
                  <a:pt x="418322" y="119653"/>
                </a:lnTo>
                <a:lnTo>
                  <a:pt x="444760" y="73564"/>
                </a:lnTo>
                <a:close/>
              </a:path>
            </a:pathLst>
          </a:custGeom>
          <a:solidFill>
            <a:srgbClr val="8C92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7" name="Google Shape;497;p53"/>
          <p:cNvSpPr/>
          <p:nvPr/>
        </p:nvSpPr>
        <p:spPr>
          <a:xfrm>
            <a:off x="7189582" y="6263530"/>
            <a:ext cx="203200" cy="591185"/>
          </a:xfrm>
          <a:custGeom>
            <a:rect b="b" l="l" r="r" t="t"/>
            <a:pathLst>
              <a:path extrusionOk="0" h="591184" w="203200">
                <a:moveTo>
                  <a:pt x="75740" y="0"/>
                </a:moveTo>
                <a:lnTo>
                  <a:pt x="0" y="0"/>
                </a:lnTo>
                <a:lnTo>
                  <a:pt x="245" y="97492"/>
                </a:lnTo>
                <a:lnTo>
                  <a:pt x="245" y="434289"/>
                </a:lnTo>
                <a:lnTo>
                  <a:pt x="3780" y="478530"/>
                </a:lnTo>
                <a:lnTo>
                  <a:pt x="15021" y="516715"/>
                </a:lnTo>
                <a:lnTo>
                  <a:pt x="64438" y="571371"/>
                </a:lnTo>
                <a:lnTo>
                  <a:pt x="104522" y="586069"/>
                </a:lnTo>
                <a:lnTo>
                  <a:pt x="156127" y="591165"/>
                </a:lnTo>
                <a:lnTo>
                  <a:pt x="168014" y="590894"/>
                </a:lnTo>
                <a:lnTo>
                  <a:pt x="179763" y="590091"/>
                </a:lnTo>
                <a:lnTo>
                  <a:pt x="191363" y="588768"/>
                </a:lnTo>
                <a:lnTo>
                  <a:pt x="202803" y="586940"/>
                </a:lnTo>
                <a:lnTo>
                  <a:pt x="202803" y="521144"/>
                </a:lnTo>
                <a:lnTo>
                  <a:pt x="167577" y="521144"/>
                </a:lnTo>
                <a:lnTo>
                  <a:pt x="126515" y="515162"/>
                </a:lnTo>
                <a:lnTo>
                  <a:pt x="98003" y="497879"/>
                </a:lnTo>
                <a:lnTo>
                  <a:pt x="81379" y="470294"/>
                </a:lnTo>
                <a:lnTo>
                  <a:pt x="75985" y="433402"/>
                </a:lnTo>
                <a:lnTo>
                  <a:pt x="75985" y="201193"/>
                </a:lnTo>
                <a:lnTo>
                  <a:pt x="202803" y="201193"/>
                </a:lnTo>
                <a:lnTo>
                  <a:pt x="202803" y="137379"/>
                </a:lnTo>
                <a:lnTo>
                  <a:pt x="75985" y="137379"/>
                </a:lnTo>
                <a:lnTo>
                  <a:pt x="75740" y="0"/>
                </a:lnTo>
                <a:close/>
              </a:path>
              <a:path extrusionOk="0" h="591184" w="203200">
                <a:moveTo>
                  <a:pt x="202803" y="518491"/>
                </a:moveTo>
                <a:lnTo>
                  <a:pt x="194441" y="519619"/>
                </a:lnTo>
                <a:lnTo>
                  <a:pt x="185790" y="520451"/>
                </a:lnTo>
                <a:lnTo>
                  <a:pt x="176840" y="520967"/>
                </a:lnTo>
                <a:lnTo>
                  <a:pt x="167577" y="521144"/>
                </a:lnTo>
                <a:lnTo>
                  <a:pt x="202803" y="521144"/>
                </a:lnTo>
                <a:lnTo>
                  <a:pt x="202803" y="518491"/>
                </a:lnTo>
                <a:close/>
              </a:path>
            </a:pathLst>
          </a:custGeom>
          <a:solidFill>
            <a:srgbClr val="8C92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8" name="Google Shape;498;p53"/>
          <p:cNvSpPr/>
          <p:nvPr/>
        </p:nvSpPr>
        <p:spPr>
          <a:xfrm>
            <a:off x="6997400" y="6400905"/>
            <a:ext cx="76200" cy="443230"/>
          </a:xfrm>
          <a:custGeom>
            <a:rect b="b" l="l" r="r" t="t"/>
            <a:pathLst>
              <a:path extrusionOk="0" h="443229" w="76200">
                <a:moveTo>
                  <a:pt x="75738" y="0"/>
                </a:moveTo>
                <a:lnTo>
                  <a:pt x="0" y="0"/>
                </a:lnTo>
                <a:lnTo>
                  <a:pt x="0" y="443153"/>
                </a:lnTo>
                <a:lnTo>
                  <a:pt x="75738" y="443153"/>
                </a:lnTo>
                <a:lnTo>
                  <a:pt x="75738" y="0"/>
                </a:lnTo>
                <a:close/>
              </a:path>
            </a:pathLst>
          </a:custGeom>
          <a:solidFill>
            <a:srgbClr val="8C92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9" name="Google Shape;499;p53"/>
          <p:cNvSpPr/>
          <p:nvPr/>
        </p:nvSpPr>
        <p:spPr>
          <a:xfrm>
            <a:off x="6997400" y="6263530"/>
            <a:ext cx="76200" cy="76835"/>
          </a:xfrm>
          <a:custGeom>
            <a:rect b="b" l="l" r="r" t="t"/>
            <a:pathLst>
              <a:path extrusionOk="0" h="76835" w="76200">
                <a:moveTo>
                  <a:pt x="75738" y="0"/>
                </a:moveTo>
                <a:lnTo>
                  <a:pt x="0" y="0"/>
                </a:lnTo>
                <a:lnTo>
                  <a:pt x="0" y="76224"/>
                </a:lnTo>
                <a:lnTo>
                  <a:pt x="75738" y="76224"/>
                </a:lnTo>
                <a:lnTo>
                  <a:pt x="75738" y="0"/>
                </a:lnTo>
                <a:close/>
              </a:path>
            </a:pathLst>
          </a:custGeom>
          <a:solidFill>
            <a:srgbClr val="8C92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00" name="Google Shape;500;p53"/>
          <p:cNvGrpSpPr/>
          <p:nvPr/>
        </p:nvGrpSpPr>
        <p:grpSpPr>
          <a:xfrm>
            <a:off x="4370964" y="5743354"/>
            <a:ext cx="1748791" cy="1621330"/>
            <a:chOff x="4370964" y="5743354"/>
            <a:chExt cx="1748791" cy="1621330"/>
          </a:xfrm>
        </p:grpSpPr>
        <p:sp>
          <p:nvSpPr>
            <p:cNvPr id="501" name="Google Shape;501;p53"/>
            <p:cNvSpPr/>
            <p:nvPr/>
          </p:nvSpPr>
          <p:spPr>
            <a:xfrm>
              <a:off x="4370966" y="5743355"/>
              <a:ext cx="1748789" cy="1621155"/>
            </a:xfrm>
            <a:custGeom>
              <a:rect b="b" l="l" r="r" t="t"/>
              <a:pathLst>
                <a:path extrusionOk="0" h="1621154" w="1748789">
                  <a:moveTo>
                    <a:pt x="326691" y="0"/>
                  </a:moveTo>
                  <a:lnTo>
                    <a:pt x="307706" y="5793"/>
                  </a:lnTo>
                  <a:lnTo>
                    <a:pt x="294995" y="23172"/>
                  </a:lnTo>
                  <a:lnTo>
                    <a:pt x="3268" y="926763"/>
                  </a:lnTo>
                  <a:lnTo>
                    <a:pt x="0" y="947739"/>
                  </a:lnTo>
                  <a:lnTo>
                    <a:pt x="3266" y="968220"/>
                  </a:lnTo>
                  <a:lnTo>
                    <a:pt x="12586" y="986723"/>
                  </a:lnTo>
                  <a:lnTo>
                    <a:pt x="27479" y="1001762"/>
                  </a:lnTo>
                  <a:lnTo>
                    <a:pt x="874221" y="1620880"/>
                  </a:lnTo>
                  <a:lnTo>
                    <a:pt x="1720968" y="1001762"/>
                  </a:lnTo>
                  <a:lnTo>
                    <a:pt x="1735861" y="986723"/>
                  </a:lnTo>
                  <a:lnTo>
                    <a:pt x="1745180" y="968220"/>
                  </a:lnTo>
                  <a:lnTo>
                    <a:pt x="1748446" y="947739"/>
                  </a:lnTo>
                  <a:lnTo>
                    <a:pt x="1745180" y="926763"/>
                  </a:lnTo>
                  <a:lnTo>
                    <a:pt x="1647346" y="623741"/>
                  </a:lnTo>
                  <a:lnTo>
                    <a:pt x="552290" y="623741"/>
                  </a:lnTo>
                  <a:lnTo>
                    <a:pt x="358384" y="23172"/>
                  </a:lnTo>
                  <a:lnTo>
                    <a:pt x="345675" y="5793"/>
                  </a:lnTo>
                  <a:lnTo>
                    <a:pt x="326691" y="0"/>
                  </a:lnTo>
                  <a:close/>
                </a:path>
                <a:path extrusionOk="0" h="1621154" w="1748789">
                  <a:moveTo>
                    <a:pt x="1421754" y="0"/>
                  </a:moveTo>
                  <a:lnTo>
                    <a:pt x="1402769" y="5793"/>
                  </a:lnTo>
                  <a:lnTo>
                    <a:pt x="1390057" y="23172"/>
                  </a:lnTo>
                  <a:lnTo>
                    <a:pt x="1196157" y="623741"/>
                  </a:lnTo>
                  <a:lnTo>
                    <a:pt x="1647346" y="623741"/>
                  </a:lnTo>
                  <a:lnTo>
                    <a:pt x="1453448" y="23172"/>
                  </a:lnTo>
                  <a:lnTo>
                    <a:pt x="1440739" y="5793"/>
                  </a:lnTo>
                  <a:lnTo>
                    <a:pt x="1421754" y="0"/>
                  </a:lnTo>
                  <a:close/>
                </a:path>
              </a:pathLst>
            </a:custGeom>
            <a:solidFill>
              <a:srgbClr val="FC6D2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4923254" y="6367096"/>
              <a:ext cx="643890" cy="997585"/>
            </a:xfrm>
            <a:custGeom>
              <a:rect b="b" l="l" r="r" t="t"/>
              <a:pathLst>
                <a:path extrusionOk="0" h="997584" w="643889">
                  <a:moveTo>
                    <a:pt x="643870" y="0"/>
                  </a:moveTo>
                  <a:lnTo>
                    <a:pt x="0" y="0"/>
                  </a:lnTo>
                  <a:lnTo>
                    <a:pt x="321934" y="997139"/>
                  </a:lnTo>
                  <a:lnTo>
                    <a:pt x="643870" y="0"/>
                  </a:lnTo>
                  <a:close/>
                </a:path>
              </a:pathLst>
            </a:custGeom>
            <a:solidFill>
              <a:srgbClr val="E243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4472066" y="6367099"/>
              <a:ext cx="773430" cy="997585"/>
            </a:xfrm>
            <a:custGeom>
              <a:rect b="b" l="l" r="r" t="t"/>
              <a:pathLst>
                <a:path extrusionOk="0" h="997584" w="773429">
                  <a:moveTo>
                    <a:pt x="451187" y="0"/>
                  </a:moveTo>
                  <a:lnTo>
                    <a:pt x="0" y="0"/>
                  </a:lnTo>
                  <a:lnTo>
                    <a:pt x="773122" y="997135"/>
                  </a:lnTo>
                  <a:lnTo>
                    <a:pt x="451187" y="0"/>
                  </a:lnTo>
                  <a:close/>
                </a:path>
              </a:pathLst>
            </a:custGeom>
            <a:solidFill>
              <a:srgbClr val="FC6D2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4370964" y="6367098"/>
              <a:ext cx="874394" cy="997585"/>
            </a:xfrm>
            <a:custGeom>
              <a:rect b="b" l="l" r="r" t="t"/>
              <a:pathLst>
                <a:path extrusionOk="0" h="997584" w="874395">
                  <a:moveTo>
                    <a:pt x="101101" y="0"/>
                  </a:moveTo>
                  <a:lnTo>
                    <a:pt x="3265" y="303022"/>
                  </a:lnTo>
                  <a:lnTo>
                    <a:pt x="0" y="323997"/>
                  </a:lnTo>
                  <a:lnTo>
                    <a:pt x="3266" y="344478"/>
                  </a:lnTo>
                  <a:lnTo>
                    <a:pt x="12586" y="362979"/>
                  </a:lnTo>
                  <a:lnTo>
                    <a:pt x="27482" y="378015"/>
                  </a:lnTo>
                  <a:lnTo>
                    <a:pt x="874224" y="997135"/>
                  </a:lnTo>
                  <a:lnTo>
                    <a:pt x="101101" y="0"/>
                  </a:lnTo>
                  <a:close/>
                </a:path>
              </a:pathLst>
            </a:custGeom>
            <a:solidFill>
              <a:srgbClr val="FCA32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4472066" y="5743354"/>
              <a:ext cx="451484" cy="624205"/>
            </a:xfrm>
            <a:custGeom>
              <a:rect b="b" l="l" r="r" t="t"/>
              <a:pathLst>
                <a:path extrusionOk="0" h="624204" w="451485">
                  <a:moveTo>
                    <a:pt x="225589" y="0"/>
                  </a:moveTo>
                  <a:lnTo>
                    <a:pt x="206605" y="5794"/>
                  </a:lnTo>
                  <a:lnTo>
                    <a:pt x="193895" y="23176"/>
                  </a:lnTo>
                  <a:lnTo>
                    <a:pt x="0" y="623745"/>
                  </a:lnTo>
                  <a:lnTo>
                    <a:pt x="451187" y="623745"/>
                  </a:lnTo>
                  <a:lnTo>
                    <a:pt x="257286" y="23176"/>
                  </a:lnTo>
                  <a:lnTo>
                    <a:pt x="244574" y="5794"/>
                  </a:lnTo>
                  <a:lnTo>
                    <a:pt x="225589" y="0"/>
                  </a:lnTo>
                  <a:close/>
                </a:path>
              </a:pathLst>
            </a:custGeom>
            <a:solidFill>
              <a:srgbClr val="E243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5245189" y="6367099"/>
              <a:ext cx="773430" cy="997585"/>
            </a:xfrm>
            <a:custGeom>
              <a:rect b="b" l="l" r="r" t="t"/>
              <a:pathLst>
                <a:path extrusionOk="0" h="997584" w="773429">
                  <a:moveTo>
                    <a:pt x="773123" y="0"/>
                  </a:moveTo>
                  <a:lnTo>
                    <a:pt x="321936" y="0"/>
                  </a:lnTo>
                  <a:lnTo>
                    <a:pt x="0" y="997135"/>
                  </a:lnTo>
                  <a:lnTo>
                    <a:pt x="773123" y="0"/>
                  </a:lnTo>
                  <a:close/>
                </a:path>
              </a:pathLst>
            </a:custGeom>
            <a:solidFill>
              <a:srgbClr val="FC6D2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7" name="Google Shape;507;p53"/>
            <p:cNvSpPr/>
            <p:nvPr/>
          </p:nvSpPr>
          <p:spPr>
            <a:xfrm>
              <a:off x="5245189" y="6367098"/>
              <a:ext cx="874394" cy="997585"/>
            </a:xfrm>
            <a:custGeom>
              <a:rect b="b" l="l" r="r" t="t"/>
              <a:pathLst>
                <a:path extrusionOk="0" h="997584" w="874395">
                  <a:moveTo>
                    <a:pt x="773122" y="0"/>
                  </a:moveTo>
                  <a:lnTo>
                    <a:pt x="0" y="997135"/>
                  </a:lnTo>
                  <a:lnTo>
                    <a:pt x="846742" y="378015"/>
                  </a:lnTo>
                  <a:lnTo>
                    <a:pt x="861637" y="362979"/>
                  </a:lnTo>
                  <a:lnTo>
                    <a:pt x="870957" y="344478"/>
                  </a:lnTo>
                  <a:lnTo>
                    <a:pt x="874224" y="323997"/>
                  </a:lnTo>
                  <a:lnTo>
                    <a:pt x="870958" y="303022"/>
                  </a:lnTo>
                  <a:lnTo>
                    <a:pt x="773122" y="0"/>
                  </a:lnTo>
                  <a:close/>
                </a:path>
              </a:pathLst>
            </a:custGeom>
            <a:solidFill>
              <a:srgbClr val="FCA32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" name="Google Shape;508;p53"/>
            <p:cNvSpPr/>
            <p:nvPr/>
          </p:nvSpPr>
          <p:spPr>
            <a:xfrm>
              <a:off x="5567125" y="5743354"/>
              <a:ext cx="451484" cy="624205"/>
            </a:xfrm>
            <a:custGeom>
              <a:rect b="b" l="l" r="r" t="t"/>
              <a:pathLst>
                <a:path extrusionOk="0" h="624204" w="451485">
                  <a:moveTo>
                    <a:pt x="225597" y="0"/>
                  </a:moveTo>
                  <a:lnTo>
                    <a:pt x="206612" y="5794"/>
                  </a:lnTo>
                  <a:lnTo>
                    <a:pt x="193901" y="23176"/>
                  </a:lnTo>
                  <a:lnTo>
                    <a:pt x="0" y="623745"/>
                  </a:lnTo>
                  <a:lnTo>
                    <a:pt x="451186" y="623745"/>
                  </a:lnTo>
                  <a:lnTo>
                    <a:pt x="257290" y="23176"/>
                  </a:lnTo>
                  <a:lnTo>
                    <a:pt x="244581" y="5794"/>
                  </a:lnTo>
                  <a:lnTo>
                    <a:pt x="225597" y="0"/>
                  </a:lnTo>
                  <a:close/>
                </a:path>
              </a:pathLst>
            </a:custGeom>
            <a:solidFill>
              <a:srgbClr val="E243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VERSION CONTROL?</a:t>
            </a:r>
            <a:endParaRPr/>
          </a:p>
        </p:txBody>
      </p:sp>
      <p:sp>
        <p:nvSpPr>
          <p:cNvPr id="85" name="Google Shape;85;p11"/>
          <p:cNvSpPr txBox="1"/>
          <p:nvPr/>
        </p:nvSpPr>
        <p:spPr>
          <a:xfrm>
            <a:off x="609600" y="19146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6" name="Google Shape;86;p11"/>
          <p:cNvSpPr txBox="1"/>
          <p:nvPr/>
        </p:nvSpPr>
        <p:spPr>
          <a:xfrm>
            <a:off x="1079500" y="1854200"/>
            <a:ext cx="10078085" cy="26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Ability to always go back to an old version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Track metadata about changes: who, when, and why?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5080" rtl="0" algn="l">
              <a:lnSpc>
                <a:spcPct val="114599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Allow multiple editors to make changes simultaneously without stepping on each others’ toes</a:t>
            </a:r>
            <a:endParaRPr sz="3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609600" y="27020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8" name="Google Shape;88;p11"/>
          <p:cNvSpPr txBox="1"/>
          <p:nvPr/>
        </p:nvSpPr>
        <p:spPr>
          <a:xfrm>
            <a:off x="609600" y="3489424"/>
            <a:ext cx="3054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901700" y="5875020"/>
            <a:ext cx="1121029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1905" lvl="0" marL="1422400" marR="1409065" rtl="0" algn="ctr">
              <a:lnSpc>
                <a:spcPct val="15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Sadly, version control is not often taught in school. Therefore, I will assume that this is all new for you.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ctr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If you’ve done version control before: great! Refresh your knowledge.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1408509" y="2385058"/>
            <a:ext cx="3622040" cy="1812289"/>
          </a:xfrm>
          <a:custGeom>
            <a:rect b="b" l="l" r="r" t="t"/>
            <a:pathLst>
              <a:path extrusionOk="0" h="1812289" w="3622040">
                <a:moveTo>
                  <a:pt x="3091467" y="265389"/>
                </a:moveTo>
                <a:lnTo>
                  <a:pt x="3140780" y="291031"/>
                </a:lnTo>
                <a:lnTo>
                  <a:pt x="3187688" y="317386"/>
                </a:lnTo>
                <a:lnTo>
                  <a:pt x="3232190" y="344418"/>
                </a:lnTo>
                <a:lnTo>
                  <a:pt x="3274286" y="372091"/>
                </a:lnTo>
                <a:lnTo>
                  <a:pt x="3313977" y="400368"/>
                </a:lnTo>
                <a:lnTo>
                  <a:pt x="3351262" y="429216"/>
                </a:lnTo>
                <a:lnTo>
                  <a:pt x="3386142" y="458598"/>
                </a:lnTo>
                <a:lnTo>
                  <a:pt x="3418617" y="488478"/>
                </a:lnTo>
                <a:lnTo>
                  <a:pt x="3448686" y="518822"/>
                </a:lnTo>
                <a:lnTo>
                  <a:pt x="3476349" y="549592"/>
                </a:lnTo>
                <a:lnTo>
                  <a:pt x="3501607" y="580755"/>
                </a:lnTo>
                <a:lnTo>
                  <a:pt x="3524459" y="612273"/>
                </a:lnTo>
                <a:lnTo>
                  <a:pt x="3562947" y="676236"/>
                </a:lnTo>
                <a:lnTo>
                  <a:pt x="3591814" y="741196"/>
                </a:lnTo>
                <a:lnTo>
                  <a:pt x="3611058" y="806868"/>
                </a:lnTo>
                <a:lnTo>
                  <a:pt x="3620680" y="872967"/>
                </a:lnTo>
                <a:lnTo>
                  <a:pt x="3621882" y="906088"/>
                </a:lnTo>
                <a:lnTo>
                  <a:pt x="3620680" y="939209"/>
                </a:lnTo>
                <a:lnTo>
                  <a:pt x="3611058" y="1005308"/>
                </a:lnTo>
                <a:lnTo>
                  <a:pt x="3591814" y="1070980"/>
                </a:lnTo>
                <a:lnTo>
                  <a:pt x="3562947" y="1135940"/>
                </a:lnTo>
                <a:lnTo>
                  <a:pt x="3524459" y="1199903"/>
                </a:lnTo>
                <a:lnTo>
                  <a:pt x="3501607" y="1231421"/>
                </a:lnTo>
                <a:lnTo>
                  <a:pt x="3476349" y="1262584"/>
                </a:lnTo>
                <a:lnTo>
                  <a:pt x="3448686" y="1293354"/>
                </a:lnTo>
                <a:lnTo>
                  <a:pt x="3418617" y="1323698"/>
                </a:lnTo>
                <a:lnTo>
                  <a:pt x="3386142" y="1353578"/>
                </a:lnTo>
                <a:lnTo>
                  <a:pt x="3351262" y="1382960"/>
                </a:lnTo>
                <a:lnTo>
                  <a:pt x="3313977" y="1411807"/>
                </a:lnTo>
                <a:lnTo>
                  <a:pt x="3274286" y="1440085"/>
                </a:lnTo>
                <a:lnTo>
                  <a:pt x="3232190" y="1467758"/>
                </a:lnTo>
                <a:lnTo>
                  <a:pt x="3187688" y="1494789"/>
                </a:lnTo>
                <a:lnTo>
                  <a:pt x="3140780" y="1521144"/>
                </a:lnTo>
                <a:lnTo>
                  <a:pt x="3091467" y="1546787"/>
                </a:lnTo>
                <a:lnTo>
                  <a:pt x="3051731" y="1566082"/>
                </a:lnTo>
                <a:lnTo>
                  <a:pt x="3011124" y="1584648"/>
                </a:lnTo>
                <a:lnTo>
                  <a:pt x="2969680" y="1602486"/>
                </a:lnTo>
                <a:lnTo>
                  <a:pt x="2927433" y="1619596"/>
                </a:lnTo>
                <a:lnTo>
                  <a:pt x="2884415" y="1635978"/>
                </a:lnTo>
                <a:lnTo>
                  <a:pt x="2840660" y="1651632"/>
                </a:lnTo>
                <a:lnTo>
                  <a:pt x="2796202" y="1666558"/>
                </a:lnTo>
                <a:lnTo>
                  <a:pt x="2751075" y="1680756"/>
                </a:lnTo>
                <a:lnTo>
                  <a:pt x="2705311" y="1694226"/>
                </a:lnTo>
                <a:lnTo>
                  <a:pt x="2658945" y="1706967"/>
                </a:lnTo>
                <a:lnTo>
                  <a:pt x="2612009" y="1718981"/>
                </a:lnTo>
                <a:lnTo>
                  <a:pt x="2564537" y="1730266"/>
                </a:lnTo>
                <a:lnTo>
                  <a:pt x="2516563" y="1740823"/>
                </a:lnTo>
                <a:lnTo>
                  <a:pt x="2468121" y="1750653"/>
                </a:lnTo>
                <a:lnTo>
                  <a:pt x="2419243" y="1759754"/>
                </a:lnTo>
                <a:lnTo>
                  <a:pt x="2369963" y="1768127"/>
                </a:lnTo>
                <a:lnTo>
                  <a:pt x="2320315" y="1775772"/>
                </a:lnTo>
                <a:lnTo>
                  <a:pt x="2270332" y="1782689"/>
                </a:lnTo>
                <a:lnTo>
                  <a:pt x="2220047" y="1788877"/>
                </a:lnTo>
                <a:lnTo>
                  <a:pt x="2169495" y="1794338"/>
                </a:lnTo>
                <a:lnTo>
                  <a:pt x="2118708" y="1799071"/>
                </a:lnTo>
                <a:lnTo>
                  <a:pt x="2067721" y="1803075"/>
                </a:lnTo>
                <a:lnTo>
                  <a:pt x="2016566" y="1806352"/>
                </a:lnTo>
                <a:lnTo>
                  <a:pt x="1965277" y="1808900"/>
                </a:lnTo>
                <a:lnTo>
                  <a:pt x="1913887" y="1810720"/>
                </a:lnTo>
                <a:lnTo>
                  <a:pt x="1862431" y="1811812"/>
                </a:lnTo>
                <a:lnTo>
                  <a:pt x="1810941" y="1812176"/>
                </a:lnTo>
                <a:lnTo>
                  <a:pt x="1759451" y="1811812"/>
                </a:lnTo>
                <a:lnTo>
                  <a:pt x="1707995" y="1810720"/>
                </a:lnTo>
                <a:lnTo>
                  <a:pt x="1656605" y="1808900"/>
                </a:lnTo>
                <a:lnTo>
                  <a:pt x="1605316" y="1806352"/>
                </a:lnTo>
                <a:lnTo>
                  <a:pt x="1554161" y="1803075"/>
                </a:lnTo>
                <a:lnTo>
                  <a:pt x="1503174" y="1799071"/>
                </a:lnTo>
                <a:lnTo>
                  <a:pt x="1452387" y="1794338"/>
                </a:lnTo>
                <a:lnTo>
                  <a:pt x="1401835" y="1788877"/>
                </a:lnTo>
                <a:lnTo>
                  <a:pt x="1351550" y="1782689"/>
                </a:lnTo>
                <a:lnTo>
                  <a:pt x="1301567" y="1775772"/>
                </a:lnTo>
                <a:lnTo>
                  <a:pt x="1251919" y="1768127"/>
                </a:lnTo>
                <a:lnTo>
                  <a:pt x="1202639" y="1759754"/>
                </a:lnTo>
                <a:lnTo>
                  <a:pt x="1153761" y="1750653"/>
                </a:lnTo>
                <a:lnTo>
                  <a:pt x="1105319" y="1740823"/>
                </a:lnTo>
                <a:lnTo>
                  <a:pt x="1057345" y="1730266"/>
                </a:lnTo>
                <a:lnTo>
                  <a:pt x="1009873" y="1718981"/>
                </a:lnTo>
                <a:lnTo>
                  <a:pt x="962937" y="1706967"/>
                </a:lnTo>
                <a:lnTo>
                  <a:pt x="916571" y="1694226"/>
                </a:lnTo>
                <a:lnTo>
                  <a:pt x="870807" y="1680756"/>
                </a:lnTo>
                <a:lnTo>
                  <a:pt x="825680" y="1666558"/>
                </a:lnTo>
                <a:lnTo>
                  <a:pt x="781222" y="1651632"/>
                </a:lnTo>
                <a:lnTo>
                  <a:pt x="737467" y="1635978"/>
                </a:lnTo>
                <a:lnTo>
                  <a:pt x="694449" y="1619596"/>
                </a:lnTo>
                <a:lnTo>
                  <a:pt x="652202" y="1602486"/>
                </a:lnTo>
                <a:lnTo>
                  <a:pt x="610758" y="1584648"/>
                </a:lnTo>
                <a:lnTo>
                  <a:pt x="570151" y="1566082"/>
                </a:lnTo>
                <a:lnTo>
                  <a:pt x="530415" y="1546787"/>
                </a:lnTo>
                <a:lnTo>
                  <a:pt x="481102" y="1521144"/>
                </a:lnTo>
                <a:lnTo>
                  <a:pt x="434194" y="1494789"/>
                </a:lnTo>
                <a:lnTo>
                  <a:pt x="389692" y="1467758"/>
                </a:lnTo>
                <a:lnTo>
                  <a:pt x="347596" y="1440085"/>
                </a:lnTo>
                <a:lnTo>
                  <a:pt x="307905" y="1411807"/>
                </a:lnTo>
                <a:lnTo>
                  <a:pt x="270619" y="1382960"/>
                </a:lnTo>
                <a:lnTo>
                  <a:pt x="235740" y="1353578"/>
                </a:lnTo>
                <a:lnTo>
                  <a:pt x="203265" y="1323698"/>
                </a:lnTo>
                <a:lnTo>
                  <a:pt x="173196" y="1293354"/>
                </a:lnTo>
                <a:lnTo>
                  <a:pt x="145533" y="1262584"/>
                </a:lnTo>
                <a:lnTo>
                  <a:pt x="120275" y="1231421"/>
                </a:lnTo>
                <a:lnTo>
                  <a:pt x="97423" y="1199903"/>
                </a:lnTo>
                <a:lnTo>
                  <a:pt x="58935" y="1135940"/>
                </a:lnTo>
                <a:lnTo>
                  <a:pt x="30068" y="1070980"/>
                </a:lnTo>
                <a:lnTo>
                  <a:pt x="10824" y="1005308"/>
                </a:lnTo>
                <a:lnTo>
                  <a:pt x="1202" y="939209"/>
                </a:lnTo>
                <a:lnTo>
                  <a:pt x="0" y="906088"/>
                </a:lnTo>
                <a:lnTo>
                  <a:pt x="1202" y="872967"/>
                </a:lnTo>
                <a:lnTo>
                  <a:pt x="10824" y="806868"/>
                </a:lnTo>
                <a:lnTo>
                  <a:pt x="30068" y="741196"/>
                </a:lnTo>
                <a:lnTo>
                  <a:pt x="58935" y="676236"/>
                </a:lnTo>
                <a:lnTo>
                  <a:pt x="97423" y="612273"/>
                </a:lnTo>
                <a:lnTo>
                  <a:pt x="120275" y="580755"/>
                </a:lnTo>
                <a:lnTo>
                  <a:pt x="145533" y="549592"/>
                </a:lnTo>
                <a:lnTo>
                  <a:pt x="173196" y="518822"/>
                </a:lnTo>
                <a:lnTo>
                  <a:pt x="203265" y="488478"/>
                </a:lnTo>
                <a:lnTo>
                  <a:pt x="235740" y="458598"/>
                </a:lnTo>
                <a:lnTo>
                  <a:pt x="270619" y="429216"/>
                </a:lnTo>
                <a:lnTo>
                  <a:pt x="307905" y="400368"/>
                </a:lnTo>
                <a:lnTo>
                  <a:pt x="347596" y="372091"/>
                </a:lnTo>
                <a:lnTo>
                  <a:pt x="389692" y="344418"/>
                </a:lnTo>
                <a:lnTo>
                  <a:pt x="434194" y="317386"/>
                </a:lnTo>
                <a:lnTo>
                  <a:pt x="481102" y="291031"/>
                </a:lnTo>
                <a:lnTo>
                  <a:pt x="530415" y="265389"/>
                </a:lnTo>
                <a:lnTo>
                  <a:pt x="570151" y="246094"/>
                </a:lnTo>
                <a:lnTo>
                  <a:pt x="610758" y="227528"/>
                </a:lnTo>
                <a:lnTo>
                  <a:pt x="652202" y="209690"/>
                </a:lnTo>
                <a:lnTo>
                  <a:pt x="694449" y="192580"/>
                </a:lnTo>
                <a:lnTo>
                  <a:pt x="737467" y="176198"/>
                </a:lnTo>
                <a:lnTo>
                  <a:pt x="781222" y="160544"/>
                </a:lnTo>
                <a:lnTo>
                  <a:pt x="825680" y="145618"/>
                </a:lnTo>
                <a:lnTo>
                  <a:pt x="870807" y="131420"/>
                </a:lnTo>
                <a:lnTo>
                  <a:pt x="916571" y="117950"/>
                </a:lnTo>
                <a:lnTo>
                  <a:pt x="962937" y="105209"/>
                </a:lnTo>
                <a:lnTo>
                  <a:pt x="1009873" y="93195"/>
                </a:lnTo>
                <a:lnTo>
                  <a:pt x="1057345" y="81910"/>
                </a:lnTo>
                <a:lnTo>
                  <a:pt x="1105319" y="71352"/>
                </a:lnTo>
                <a:lnTo>
                  <a:pt x="1153761" y="61523"/>
                </a:lnTo>
                <a:lnTo>
                  <a:pt x="1202639" y="52422"/>
                </a:lnTo>
                <a:lnTo>
                  <a:pt x="1251919" y="44049"/>
                </a:lnTo>
                <a:lnTo>
                  <a:pt x="1301567" y="36404"/>
                </a:lnTo>
                <a:lnTo>
                  <a:pt x="1351550" y="29487"/>
                </a:lnTo>
                <a:lnTo>
                  <a:pt x="1401835" y="23298"/>
                </a:lnTo>
                <a:lnTo>
                  <a:pt x="1452387" y="17838"/>
                </a:lnTo>
                <a:lnTo>
                  <a:pt x="1503174" y="13105"/>
                </a:lnTo>
                <a:lnTo>
                  <a:pt x="1554161" y="9101"/>
                </a:lnTo>
                <a:lnTo>
                  <a:pt x="1605316" y="5824"/>
                </a:lnTo>
                <a:lnTo>
                  <a:pt x="1656605" y="3276"/>
                </a:lnTo>
                <a:lnTo>
                  <a:pt x="1707995" y="1456"/>
                </a:lnTo>
                <a:lnTo>
                  <a:pt x="1759451" y="364"/>
                </a:lnTo>
                <a:lnTo>
                  <a:pt x="1810941" y="0"/>
                </a:lnTo>
                <a:lnTo>
                  <a:pt x="1862431" y="364"/>
                </a:lnTo>
                <a:lnTo>
                  <a:pt x="1913887" y="1456"/>
                </a:lnTo>
                <a:lnTo>
                  <a:pt x="1965277" y="3276"/>
                </a:lnTo>
                <a:lnTo>
                  <a:pt x="2016566" y="5824"/>
                </a:lnTo>
                <a:lnTo>
                  <a:pt x="2067721" y="9101"/>
                </a:lnTo>
                <a:lnTo>
                  <a:pt x="2118708" y="13105"/>
                </a:lnTo>
                <a:lnTo>
                  <a:pt x="2169495" y="17838"/>
                </a:lnTo>
                <a:lnTo>
                  <a:pt x="2220047" y="23298"/>
                </a:lnTo>
                <a:lnTo>
                  <a:pt x="2270332" y="29487"/>
                </a:lnTo>
                <a:lnTo>
                  <a:pt x="2320315" y="36404"/>
                </a:lnTo>
                <a:lnTo>
                  <a:pt x="2369963" y="44049"/>
                </a:lnTo>
                <a:lnTo>
                  <a:pt x="2419243" y="52422"/>
                </a:lnTo>
                <a:lnTo>
                  <a:pt x="2468121" y="61523"/>
                </a:lnTo>
                <a:lnTo>
                  <a:pt x="2516563" y="71352"/>
                </a:lnTo>
                <a:lnTo>
                  <a:pt x="2564537" y="81910"/>
                </a:lnTo>
                <a:lnTo>
                  <a:pt x="2612009" y="93195"/>
                </a:lnTo>
                <a:lnTo>
                  <a:pt x="2658945" y="105209"/>
                </a:lnTo>
                <a:lnTo>
                  <a:pt x="2705311" y="117950"/>
                </a:lnTo>
                <a:lnTo>
                  <a:pt x="2751075" y="131420"/>
                </a:lnTo>
                <a:lnTo>
                  <a:pt x="2796202" y="145618"/>
                </a:lnTo>
                <a:lnTo>
                  <a:pt x="2840660" y="160544"/>
                </a:lnTo>
                <a:lnTo>
                  <a:pt x="2884415" y="176198"/>
                </a:lnTo>
                <a:lnTo>
                  <a:pt x="2927433" y="192580"/>
                </a:lnTo>
                <a:lnTo>
                  <a:pt x="2969680" y="209690"/>
                </a:lnTo>
                <a:lnTo>
                  <a:pt x="3011124" y="227528"/>
                </a:lnTo>
                <a:lnTo>
                  <a:pt x="3051731" y="246094"/>
                </a:lnTo>
                <a:lnTo>
                  <a:pt x="3091467" y="265389"/>
                </a:lnTo>
              </a:path>
            </a:pathLst>
          </a:custGeom>
          <a:noFill/>
          <a:ln cap="flat" cmpd="sng" w="25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12"/>
          <p:cNvSpPr txBox="1"/>
          <p:nvPr/>
        </p:nvSpPr>
        <p:spPr>
          <a:xfrm>
            <a:off x="2234274" y="2788959"/>
            <a:ext cx="1970405" cy="973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323850" lvl="0" marL="12700" marR="5080" rtl="0" algn="l">
              <a:lnSpc>
                <a:spcPct val="1161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latin typeface="Arial"/>
                <a:ea typeface="Arial"/>
                <a:cs typeface="Arial"/>
                <a:sym typeface="Arial"/>
              </a:rPr>
              <a:t>Central Repository</a:t>
            </a:r>
            <a:endParaRPr sz="3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276671" y="6009408"/>
            <a:ext cx="1132205" cy="1359535"/>
          </a:xfrm>
          <a:custGeom>
            <a:rect b="b" l="l" r="r" t="t"/>
            <a:pathLst>
              <a:path extrusionOk="0" h="1359534" w="1132205">
                <a:moveTo>
                  <a:pt x="1131838" y="402166"/>
                </a:moveTo>
                <a:lnTo>
                  <a:pt x="1130287" y="346155"/>
                </a:lnTo>
                <a:lnTo>
                  <a:pt x="1124222" y="302715"/>
                </a:lnTo>
                <a:lnTo>
                  <a:pt x="1111525" y="265618"/>
                </a:lnTo>
                <a:lnTo>
                  <a:pt x="1090078" y="228632"/>
                </a:lnTo>
                <a:lnTo>
                  <a:pt x="1057763" y="185525"/>
                </a:lnTo>
                <a:lnTo>
                  <a:pt x="1012461" y="130068"/>
                </a:lnTo>
                <a:lnTo>
                  <a:pt x="1011352" y="128749"/>
                </a:lnTo>
                <a:lnTo>
                  <a:pt x="958861" y="65919"/>
                </a:lnTo>
                <a:lnTo>
                  <a:pt x="921278" y="27809"/>
                </a:lnTo>
                <a:lnTo>
                  <a:pt x="888443" y="8239"/>
                </a:lnTo>
                <a:lnTo>
                  <a:pt x="850195" y="1029"/>
                </a:lnTo>
                <a:lnTo>
                  <a:pt x="796373" y="0"/>
                </a:lnTo>
                <a:lnTo>
                  <a:pt x="611087" y="0"/>
                </a:lnTo>
                <a:lnTo>
                  <a:pt x="344095" y="0"/>
                </a:lnTo>
                <a:lnTo>
                  <a:pt x="104149" y="0"/>
                </a:lnTo>
                <a:lnTo>
                  <a:pt x="0" y="0"/>
                </a:lnTo>
                <a:lnTo>
                  <a:pt x="0" y="1359130"/>
                </a:lnTo>
                <a:lnTo>
                  <a:pt x="1131838" y="1359130"/>
                </a:lnTo>
                <a:lnTo>
                  <a:pt x="1131838" y="402166"/>
                </a:lnTo>
                <a:close/>
              </a:path>
              <a:path extrusionOk="0" h="1359534" w="1132205">
                <a:moveTo>
                  <a:pt x="1131838" y="395534"/>
                </a:moveTo>
                <a:lnTo>
                  <a:pt x="1131117" y="350319"/>
                </a:lnTo>
                <a:lnTo>
                  <a:pt x="1113609" y="296202"/>
                </a:lnTo>
                <a:lnTo>
                  <a:pt x="1048576" y="276265"/>
                </a:lnTo>
                <a:lnTo>
                  <a:pt x="988451" y="273772"/>
                </a:lnTo>
                <a:lnTo>
                  <a:pt x="904700" y="273416"/>
                </a:lnTo>
                <a:lnTo>
                  <a:pt x="904404" y="172600"/>
                </a:lnTo>
                <a:lnTo>
                  <a:pt x="902328" y="100223"/>
                </a:lnTo>
                <a:lnTo>
                  <a:pt x="896695" y="51575"/>
                </a:lnTo>
                <a:lnTo>
                  <a:pt x="867640" y="6609"/>
                </a:lnTo>
                <a:lnTo>
                  <a:pt x="840659" y="867"/>
                </a:lnTo>
                <a:lnTo>
                  <a:pt x="803006" y="0"/>
                </a:lnTo>
              </a:path>
            </a:pathLst>
          </a:custGeom>
          <a:noFill/>
          <a:ln cap="flat" cmpd="sng" w="25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12"/>
          <p:cNvSpPr txBox="1"/>
          <p:nvPr/>
        </p:nvSpPr>
        <p:spPr>
          <a:xfrm>
            <a:off x="405224" y="6290281"/>
            <a:ext cx="87503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92075" lvl="0" marL="104139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latin typeface="Arial"/>
                <a:ea typeface="Arial"/>
                <a:cs typeface="Arial"/>
                <a:sym typeface="Arial"/>
              </a:rPr>
              <a:t>Partial copy</a:t>
            </a:r>
            <a:endParaRPr sz="2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1861245" y="6009408"/>
            <a:ext cx="1132205" cy="1359535"/>
          </a:xfrm>
          <a:custGeom>
            <a:rect b="b" l="l" r="r" t="t"/>
            <a:pathLst>
              <a:path extrusionOk="0" h="1359534" w="1132205">
                <a:moveTo>
                  <a:pt x="1131838" y="402166"/>
                </a:moveTo>
                <a:lnTo>
                  <a:pt x="1130287" y="346155"/>
                </a:lnTo>
                <a:lnTo>
                  <a:pt x="1124222" y="302715"/>
                </a:lnTo>
                <a:lnTo>
                  <a:pt x="1111525" y="265618"/>
                </a:lnTo>
                <a:lnTo>
                  <a:pt x="1090078" y="228632"/>
                </a:lnTo>
                <a:lnTo>
                  <a:pt x="1057763" y="185525"/>
                </a:lnTo>
                <a:lnTo>
                  <a:pt x="1012461" y="130068"/>
                </a:lnTo>
                <a:lnTo>
                  <a:pt x="1011352" y="128749"/>
                </a:lnTo>
                <a:lnTo>
                  <a:pt x="958861" y="65919"/>
                </a:lnTo>
                <a:lnTo>
                  <a:pt x="921279" y="27809"/>
                </a:lnTo>
                <a:lnTo>
                  <a:pt x="888443" y="8239"/>
                </a:lnTo>
                <a:lnTo>
                  <a:pt x="850194" y="1029"/>
                </a:lnTo>
                <a:lnTo>
                  <a:pt x="796371" y="0"/>
                </a:lnTo>
                <a:lnTo>
                  <a:pt x="611086" y="0"/>
                </a:lnTo>
                <a:lnTo>
                  <a:pt x="344095" y="0"/>
                </a:lnTo>
                <a:lnTo>
                  <a:pt x="104149" y="0"/>
                </a:lnTo>
                <a:lnTo>
                  <a:pt x="0" y="0"/>
                </a:lnTo>
                <a:lnTo>
                  <a:pt x="0" y="1359130"/>
                </a:lnTo>
                <a:lnTo>
                  <a:pt x="1131838" y="1359130"/>
                </a:lnTo>
                <a:lnTo>
                  <a:pt x="1131838" y="402166"/>
                </a:lnTo>
                <a:close/>
              </a:path>
              <a:path extrusionOk="0" h="1359534" w="1132205">
                <a:moveTo>
                  <a:pt x="1131838" y="395534"/>
                </a:moveTo>
                <a:lnTo>
                  <a:pt x="1131117" y="350319"/>
                </a:lnTo>
                <a:lnTo>
                  <a:pt x="1113609" y="296202"/>
                </a:lnTo>
                <a:lnTo>
                  <a:pt x="1048576" y="276265"/>
                </a:lnTo>
                <a:lnTo>
                  <a:pt x="988451" y="273772"/>
                </a:lnTo>
                <a:lnTo>
                  <a:pt x="904700" y="273416"/>
                </a:lnTo>
                <a:lnTo>
                  <a:pt x="904404" y="172600"/>
                </a:lnTo>
                <a:lnTo>
                  <a:pt x="902328" y="100223"/>
                </a:lnTo>
                <a:lnTo>
                  <a:pt x="896695" y="51575"/>
                </a:lnTo>
                <a:lnTo>
                  <a:pt x="867640" y="6609"/>
                </a:lnTo>
                <a:lnTo>
                  <a:pt x="840659" y="867"/>
                </a:lnTo>
                <a:lnTo>
                  <a:pt x="803006" y="0"/>
                </a:lnTo>
              </a:path>
            </a:pathLst>
          </a:custGeom>
          <a:noFill/>
          <a:ln cap="flat" cmpd="sng" w="25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12"/>
          <p:cNvSpPr txBox="1"/>
          <p:nvPr/>
        </p:nvSpPr>
        <p:spPr>
          <a:xfrm>
            <a:off x="1989797" y="6290281"/>
            <a:ext cx="87503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92075" lvl="0" marL="104139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latin typeface="Arial"/>
                <a:ea typeface="Arial"/>
                <a:cs typeface="Arial"/>
                <a:sym typeface="Arial"/>
              </a:rPr>
              <a:t>Partial copy</a:t>
            </a:r>
            <a:endParaRPr sz="2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3445818" y="6009408"/>
            <a:ext cx="1132205" cy="1359535"/>
          </a:xfrm>
          <a:custGeom>
            <a:rect b="b" l="l" r="r" t="t"/>
            <a:pathLst>
              <a:path extrusionOk="0" h="1359534" w="1132204">
                <a:moveTo>
                  <a:pt x="1131838" y="402166"/>
                </a:moveTo>
                <a:lnTo>
                  <a:pt x="1130287" y="346155"/>
                </a:lnTo>
                <a:lnTo>
                  <a:pt x="1124222" y="302715"/>
                </a:lnTo>
                <a:lnTo>
                  <a:pt x="1111525" y="265618"/>
                </a:lnTo>
                <a:lnTo>
                  <a:pt x="1090078" y="228632"/>
                </a:lnTo>
                <a:lnTo>
                  <a:pt x="1057763" y="185525"/>
                </a:lnTo>
                <a:lnTo>
                  <a:pt x="1012461" y="130068"/>
                </a:lnTo>
                <a:lnTo>
                  <a:pt x="1011352" y="128749"/>
                </a:lnTo>
                <a:lnTo>
                  <a:pt x="958861" y="65919"/>
                </a:lnTo>
                <a:lnTo>
                  <a:pt x="921279" y="27809"/>
                </a:lnTo>
                <a:lnTo>
                  <a:pt x="888443" y="8239"/>
                </a:lnTo>
                <a:lnTo>
                  <a:pt x="850194" y="1029"/>
                </a:lnTo>
                <a:lnTo>
                  <a:pt x="796371" y="0"/>
                </a:lnTo>
                <a:lnTo>
                  <a:pt x="611086" y="0"/>
                </a:lnTo>
                <a:lnTo>
                  <a:pt x="344095" y="0"/>
                </a:lnTo>
                <a:lnTo>
                  <a:pt x="104149" y="0"/>
                </a:lnTo>
                <a:lnTo>
                  <a:pt x="0" y="0"/>
                </a:lnTo>
                <a:lnTo>
                  <a:pt x="0" y="1359130"/>
                </a:lnTo>
                <a:lnTo>
                  <a:pt x="1131838" y="1359130"/>
                </a:lnTo>
                <a:lnTo>
                  <a:pt x="1131838" y="402166"/>
                </a:lnTo>
                <a:close/>
              </a:path>
              <a:path extrusionOk="0" h="1359534" w="1132204">
                <a:moveTo>
                  <a:pt x="1131838" y="395534"/>
                </a:moveTo>
                <a:lnTo>
                  <a:pt x="1131117" y="350319"/>
                </a:lnTo>
                <a:lnTo>
                  <a:pt x="1113609" y="296202"/>
                </a:lnTo>
                <a:lnTo>
                  <a:pt x="1048576" y="276265"/>
                </a:lnTo>
                <a:lnTo>
                  <a:pt x="988451" y="273772"/>
                </a:lnTo>
                <a:lnTo>
                  <a:pt x="904700" y="273416"/>
                </a:lnTo>
                <a:lnTo>
                  <a:pt x="904404" y="172600"/>
                </a:lnTo>
                <a:lnTo>
                  <a:pt x="902328" y="100223"/>
                </a:lnTo>
                <a:lnTo>
                  <a:pt x="896695" y="51575"/>
                </a:lnTo>
                <a:lnTo>
                  <a:pt x="867640" y="6609"/>
                </a:lnTo>
                <a:lnTo>
                  <a:pt x="840659" y="867"/>
                </a:lnTo>
                <a:lnTo>
                  <a:pt x="803006" y="0"/>
                </a:lnTo>
              </a:path>
            </a:pathLst>
          </a:custGeom>
          <a:noFill/>
          <a:ln cap="flat" cmpd="sng" w="25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Google Shape;101;p12"/>
          <p:cNvSpPr txBox="1"/>
          <p:nvPr/>
        </p:nvSpPr>
        <p:spPr>
          <a:xfrm>
            <a:off x="3574371" y="6290281"/>
            <a:ext cx="87503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92075" lvl="0" marL="104139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latin typeface="Arial"/>
                <a:ea typeface="Arial"/>
                <a:cs typeface="Arial"/>
                <a:sym typeface="Arial"/>
              </a:rPr>
              <a:t>Partial copy</a:t>
            </a:r>
            <a:endParaRPr sz="2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5030391" y="6009408"/>
            <a:ext cx="1132205" cy="1359535"/>
          </a:xfrm>
          <a:custGeom>
            <a:rect b="b" l="l" r="r" t="t"/>
            <a:pathLst>
              <a:path extrusionOk="0" h="1359534" w="1132204">
                <a:moveTo>
                  <a:pt x="1131838" y="402166"/>
                </a:moveTo>
                <a:lnTo>
                  <a:pt x="1130287" y="346155"/>
                </a:lnTo>
                <a:lnTo>
                  <a:pt x="1124222" y="302715"/>
                </a:lnTo>
                <a:lnTo>
                  <a:pt x="1111525" y="265618"/>
                </a:lnTo>
                <a:lnTo>
                  <a:pt x="1090078" y="228632"/>
                </a:lnTo>
                <a:lnTo>
                  <a:pt x="1057763" y="185525"/>
                </a:lnTo>
                <a:lnTo>
                  <a:pt x="1012461" y="130068"/>
                </a:lnTo>
                <a:lnTo>
                  <a:pt x="1011352" y="128749"/>
                </a:lnTo>
                <a:lnTo>
                  <a:pt x="958861" y="65919"/>
                </a:lnTo>
                <a:lnTo>
                  <a:pt x="921279" y="27809"/>
                </a:lnTo>
                <a:lnTo>
                  <a:pt x="888443" y="8239"/>
                </a:lnTo>
                <a:lnTo>
                  <a:pt x="850194" y="1029"/>
                </a:lnTo>
                <a:lnTo>
                  <a:pt x="796371" y="0"/>
                </a:lnTo>
                <a:lnTo>
                  <a:pt x="611086" y="0"/>
                </a:lnTo>
                <a:lnTo>
                  <a:pt x="344095" y="0"/>
                </a:lnTo>
                <a:lnTo>
                  <a:pt x="104149" y="0"/>
                </a:lnTo>
                <a:lnTo>
                  <a:pt x="0" y="0"/>
                </a:lnTo>
                <a:lnTo>
                  <a:pt x="0" y="1359130"/>
                </a:lnTo>
                <a:lnTo>
                  <a:pt x="1131838" y="1359130"/>
                </a:lnTo>
                <a:lnTo>
                  <a:pt x="1131838" y="402166"/>
                </a:lnTo>
                <a:close/>
              </a:path>
              <a:path extrusionOk="0" h="1359534" w="1132204">
                <a:moveTo>
                  <a:pt x="1131838" y="395534"/>
                </a:moveTo>
                <a:lnTo>
                  <a:pt x="1131117" y="350319"/>
                </a:lnTo>
                <a:lnTo>
                  <a:pt x="1113609" y="296202"/>
                </a:lnTo>
                <a:lnTo>
                  <a:pt x="1048576" y="276265"/>
                </a:lnTo>
                <a:lnTo>
                  <a:pt x="988451" y="273772"/>
                </a:lnTo>
                <a:lnTo>
                  <a:pt x="904700" y="273416"/>
                </a:lnTo>
                <a:lnTo>
                  <a:pt x="904404" y="172600"/>
                </a:lnTo>
                <a:lnTo>
                  <a:pt x="902328" y="100223"/>
                </a:lnTo>
                <a:lnTo>
                  <a:pt x="896695" y="51575"/>
                </a:lnTo>
                <a:lnTo>
                  <a:pt x="867640" y="6609"/>
                </a:lnTo>
                <a:lnTo>
                  <a:pt x="840659" y="867"/>
                </a:lnTo>
                <a:lnTo>
                  <a:pt x="803006" y="0"/>
                </a:lnTo>
              </a:path>
            </a:pathLst>
          </a:custGeom>
          <a:noFill/>
          <a:ln cap="flat" cmpd="sng" w="25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12"/>
          <p:cNvSpPr txBox="1"/>
          <p:nvPr/>
        </p:nvSpPr>
        <p:spPr>
          <a:xfrm>
            <a:off x="5158944" y="6290281"/>
            <a:ext cx="87503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92075" lvl="0" marL="104139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latin typeface="Arial"/>
                <a:ea typeface="Arial"/>
                <a:cs typeface="Arial"/>
                <a:sym typeface="Arial"/>
              </a:rPr>
              <a:t>Partial copy</a:t>
            </a:r>
            <a:endParaRPr sz="23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2"/>
          <p:cNvGrpSpPr/>
          <p:nvPr/>
        </p:nvGrpSpPr>
        <p:grpSpPr>
          <a:xfrm>
            <a:off x="1270314" y="4173160"/>
            <a:ext cx="3835798" cy="1898962"/>
            <a:chOff x="1270314" y="4173160"/>
            <a:chExt cx="3835798" cy="1898962"/>
          </a:xfrm>
        </p:grpSpPr>
        <p:sp>
          <p:nvSpPr>
            <p:cNvPr id="105" name="Google Shape;105;p12"/>
            <p:cNvSpPr/>
            <p:nvPr/>
          </p:nvSpPr>
          <p:spPr>
            <a:xfrm>
              <a:off x="1398283" y="4350692"/>
              <a:ext cx="1080135" cy="1544320"/>
            </a:xfrm>
            <a:custGeom>
              <a:rect b="b" l="l" r="r" t="t"/>
              <a:pathLst>
                <a:path extrusionOk="0" h="1544320" w="1080135">
                  <a:moveTo>
                    <a:pt x="1079989" y="0"/>
                  </a:moveTo>
                  <a:lnTo>
                    <a:pt x="0" y="1543894"/>
                  </a:lnTo>
                </a:path>
              </a:pathLst>
            </a:custGeom>
            <a:noFill/>
            <a:ln cap="flat" cmpd="sng" w="25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6" name="Google Shape;10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314" y="5838709"/>
              <a:ext cx="202364" cy="233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3877" y="4173160"/>
              <a:ext cx="202364" cy="233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2"/>
            <p:cNvSpPr/>
            <p:nvPr/>
          </p:nvSpPr>
          <p:spPr>
            <a:xfrm>
              <a:off x="2642203" y="4433823"/>
              <a:ext cx="311150" cy="1333500"/>
            </a:xfrm>
            <a:custGeom>
              <a:rect b="b" l="l" r="r" t="t"/>
              <a:pathLst>
                <a:path extrusionOk="0" h="1333500" w="311150">
                  <a:moveTo>
                    <a:pt x="310805" y="0"/>
                  </a:moveTo>
                  <a:lnTo>
                    <a:pt x="0" y="1332929"/>
                  </a:lnTo>
                </a:path>
              </a:pathLst>
            </a:custGeom>
            <a:noFill/>
            <a:ln cap="flat" cmpd="sng" w="25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9" name="Google Shape;109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6140" y="5737016"/>
              <a:ext cx="172122" cy="2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66948" y="4225157"/>
              <a:ext cx="172120" cy="23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2"/>
            <p:cNvSpPr/>
            <p:nvPr/>
          </p:nvSpPr>
          <p:spPr>
            <a:xfrm>
              <a:off x="3485893" y="4433823"/>
              <a:ext cx="311150" cy="1333500"/>
            </a:xfrm>
            <a:custGeom>
              <a:rect b="b" l="l" r="r" t="t"/>
              <a:pathLst>
                <a:path extrusionOk="0" h="1333500" w="311150">
                  <a:moveTo>
                    <a:pt x="0" y="0"/>
                  </a:moveTo>
                  <a:lnTo>
                    <a:pt x="310805" y="1332929"/>
                  </a:lnTo>
                </a:path>
              </a:pathLst>
            </a:custGeom>
            <a:noFill/>
            <a:ln cap="flat" cmpd="sng" w="25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2" name="Google Shape;112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10638" y="5737016"/>
              <a:ext cx="172122" cy="2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99832" y="4225157"/>
              <a:ext cx="172120" cy="23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2"/>
            <p:cNvSpPr/>
            <p:nvPr/>
          </p:nvSpPr>
          <p:spPr>
            <a:xfrm>
              <a:off x="3960628" y="4350692"/>
              <a:ext cx="1017905" cy="1454785"/>
            </a:xfrm>
            <a:custGeom>
              <a:rect b="b" l="l" r="r" t="t"/>
              <a:pathLst>
                <a:path extrusionOk="0" h="1454785" w="1017904">
                  <a:moveTo>
                    <a:pt x="0" y="0"/>
                  </a:moveTo>
                  <a:lnTo>
                    <a:pt x="1017514" y="1454584"/>
                  </a:lnTo>
                </a:path>
              </a:pathLst>
            </a:custGeom>
            <a:noFill/>
            <a:ln cap="flat" cmpd="sng" w="25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5" name="Google Shape;115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03748" y="5749396"/>
              <a:ext cx="202364" cy="233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832659" y="4173160"/>
              <a:ext cx="202364" cy="233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2"/>
            <p:cNvSpPr/>
            <p:nvPr/>
          </p:nvSpPr>
          <p:spPr>
            <a:xfrm>
              <a:off x="2427162" y="4919272"/>
              <a:ext cx="1584960" cy="553720"/>
            </a:xfrm>
            <a:custGeom>
              <a:rect b="b" l="l" r="r" t="t"/>
              <a:pathLst>
                <a:path extrusionOk="0" h="553720" w="1584960">
                  <a:moveTo>
                    <a:pt x="0" y="0"/>
                  </a:moveTo>
                  <a:lnTo>
                    <a:pt x="1584573" y="0"/>
                  </a:lnTo>
                  <a:lnTo>
                    <a:pt x="1584573" y="553720"/>
                  </a:lnTo>
                  <a:lnTo>
                    <a:pt x="0" y="553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8" name="Google Shape;118;p12"/>
          <p:cNvSpPr txBox="1"/>
          <p:nvPr/>
        </p:nvSpPr>
        <p:spPr>
          <a:xfrm>
            <a:off x="2442734" y="4926103"/>
            <a:ext cx="1553845" cy="509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latin typeface="Arial"/>
                <a:ea typeface="Arial"/>
                <a:cs typeface="Arial"/>
                <a:sym typeface="Arial"/>
              </a:rPr>
              <a:t>changes</a:t>
            </a:r>
            <a:endParaRPr sz="3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2"/>
          <p:cNvSpPr/>
          <p:nvPr/>
        </p:nvSpPr>
        <p:spPr>
          <a:xfrm>
            <a:off x="7023100" y="1574800"/>
            <a:ext cx="5397500" cy="0"/>
          </a:xfrm>
          <a:custGeom>
            <a:rect b="b" l="l" r="r" t="t"/>
            <a:pathLst>
              <a:path extrusionOk="0" h="120000" w="539750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cap="flat" cmpd="sng" w="38100">
            <a:solidFill>
              <a:srgbClr val="74767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" name="Google Shape;120;p12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646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CENTRALIZED VCS</a:t>
            </a:r>
            <a:endParaRPr/>
          </a:p>
        </p:txBody>
      </p:sp>
      <p:sp>
        <p:nvSpPr>
          <p:cNvPr id="121" name="Google Shape;121;p12"/>
          <p:cNvSpPr txBox="1"/>
          <p:nvPr/>
        </p:nvSpPr>
        <p:spPr>
          <a:xfrm>
            <a:off x="7061200" y="190230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2" name="Google Shape;122;p12"/>
          <p:cNvSpPr txBox="1"/>
          <p:nvPr/>
        </p:nvSpPr>
        <p:spPr>
          <a:xfrm>
            <a:off x="7467600" y="1854200"/>
            <a:ext cx="4901565" cy="619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One central repository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478790" rtl="0" algn="l">
              <a:lnSpc>
                <a:spcPct val="1131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Many partial copies, one for each editor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20320" rtl="0" algn="l">
              <a:lnSpc>
                <a:spcPct val="1131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Partial copies can download updates from central repo, and send changes to central repo (if changes don’t conflict)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5080" rtl="0" algn="l">
              <a:lnSpc>
                <a:spcPct val="1131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Partial copies </a:t>
            </a: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never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talk to each other directly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403860" rtl="0" algn="l">
              <a:lnSpc>
                <a:spcPct val="1131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Examples: CVS, Subversion, ClearCase, Perforce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>
            <a:off x="7061200" y="261350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7061200" y="380730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7061200" y="596630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7061200" y="716010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54" y="1692241"/>
            <a:ext cx="5975186" cy="636911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602259" y="2258366"/>
            <a:ext cx="86868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latin typeface="Arial"/>
                <a:ea typeface="Arial"/>
                <a:cs typeface="Arial"/>
                <a:sym typeface="Arial"/>
              </a:rPr>
              <a:t>Repo</a:t>
            </a:r>
            <a:endParaRPr sz="27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1396095" y="4638756"/>
            <a:ext cx="86868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latin typeface="Arial"/>
                <a:ea typeface="Arial"/>
                <a:cs typeface="Arial"/>
                <a:sym typeface="Arial"/>
              </a:rPr>
              <a:t>Repo</a:t>
            </a:r>
            <a:endParaRPr sz="27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3380688" y="2258366"/>
            <a:ext cx="86868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latin typeface="Arial"/>
                <a:ea typeface="Arial"/>
                <a:cs typeface="Arial"/>
                <a:sym typeface="Arial"/>
              </a:rPr>
              <a:t>Repo</a:t>
            </a:r>
            <a:endParaRPr sz="27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4968362" y="4440390"/>
            <a:ext cx="86868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latin typeface="Arial"/>
                <a:ea typeface="Arial"/>
                <a:cs typeface="Arial"/>
                <a:sym typeface="Arial"/>
              </a:rPr>
              <a:t>Repo</a:t>
            </a:r>
            <a:endParaRPr sz="27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602259" y="7019146"/>
            <a:ext cx="86868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latin typeface="Arial"/>
                <a:ea typeface="Arial"/>
                <a:cs typeface="Arial"/>
                <a:sym typeface="Arial"/>
              </a:rPr>
              <a:t>Repo</a:t>
            </a:r>
            <a:endParaRPr sz="27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3380688" y="6622413"/>
            <a:ext cx="86868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latin typeface="Arial"/>
                <a:ea typeface="Arial"/>
                <a:cs typeface="Arial"/>
                <a:sym typeface="Arial"/>
              </a:rPr>
              <a:t>Repo</a:t>
            </a:r>
            <a:endParaRPr sz="27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7023100" y="1574800"/>
            <a:ext cx="5397500" cy="0"/>
          </a:xfrm>
          <a:custGeom>
            <a:rect b="b" l="l" r="r" t="t"/>
            <a:pathLst>
              <a:path extrusionOk="0" h="120000" w="539750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cap="flat" cmpd="sng" w="38100">
            <a:solidFill>
              <a:srgbClr val="74767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" name="Google Shape;139;p13"/>
          <p:cNvSpPr txBox="1"/>
          <p:nvPr>
            <p:ph type="title"/>
          </p:nvPr>
        </p:nvSpPr>
        <p:spPr>
          <a:xfrm>
            <a:off x="609600" y="579627"/>
            <a:ext cx="11785600" cy="76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646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DECENTRALIZED VCS</a:t>
            </a:r>
            <a:endParaRPr/>
          </a:p>
        </p:txBody>
      </p:sp>
      <p:sp>
        <p:nvSpPr>
          <p:cNvPr id="140" name="Google Shape;140;p13"/>
          <p:cNvSpPr txBox="1"/>
          <p:nvPr/>
        </p:nvSpPr>
        <p:spPr>
          <a:xfrm>
            <a:off x="7061200" y="190230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7467600" y="1798320"/>
            <a:ext cx="485457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153670" rtl="0" algn="just">
              <a:lnSpc>
                <a:spcPct val="11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Every editor has a copy of the </a:t>
            </a:r>
            <a:r>
              <a:rPr i="1"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entire </a:t>
            </a: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repository, including all history for the project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142240" rtl="0" algn="l">
              <a:lnSpc>
                <a:spcPct val="1131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Every repo has its own owner &amp; permissions: forking is common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marR="5080" rtl="0" algn="l">
              <a:lnSpc>
                <a:spcPct val="1131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Central repository is not necessary — however, some teams choose to designate one repo as the “main” one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C5C5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Examples: Git, Mercurial</a:t>
            </a:r>
            <a:endParaRPr sz="2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7061200" y="357870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7061200" y="525510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7061200" y="7414108"/>
            <a:ext cx="27051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/>
          <p:nvPr>
            <p:ph type="title"/>
          </p:nvPr>
        </p:nvSpPr>
        <p:spPr>
          <a:xfrm>
            <a:off x="609600" y="685800"/>
            <a:ext cx="11785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chemeClr val="dk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rPr>
              <a:t>Join the Coding Club at SVIT: Unlock Your Potential!</a:t>
            </a:r>
            <a:endParaRPr sz="4400">
              <a:solidFill>
                <a:schemeClr val="dk1"/>
              </a:solidFill>
              <a:highlight>
                <a:srgbClr val="808080"/>
              </a:highlight>
            </a:endParaRPr>
          </a:p>
        </p:txBody>
      </p:sp>
      <p:sp>
        <p:nvSpPr>
          <p:cNvPr id="150" name="Google Shape;150;p14"/>
          <p:cNvSpPr txBox="1"/>
          <p:nvPr>
            <p:ph idx="1" type="body"/>
          </p:nvPr>
        </p:nvSpPr>
        <p:spPr>
          <a:xfrm>
            <a:off x="1079500" y="1706879"/>
            <a:ext cx="11195685" cy="8371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Hands-on coding sessions to apply theoretical knowledge into practical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Regular meetups and social events to connect with like-minded individuals and build lasting relationships.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Collaborative coding projects fostering teamwork and creativity.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Enhance Your resume with Coding club Experience.</a:t>
            </a:r>
            <a:endParaRPr b="0" i="0"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482600" y="1828800"/>
            <a:ext cx="6503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478289" y="3271717"/>
            <a:ext cx="6503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478289" y="4749045"/>
            <a:ext cx="6503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478289" y="6148647"/>
            <a:ext cx="6503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C5C5C"/>
                </a:solidFill>
                <a:latin typeface="Arimo"/>
                <a:ea typeface="Arimo"/>
                <a:cs typeface="Arimo"/>
                <a:sym typeface="Arimo"/>
              </a:rPr>
              <a:t>➤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6902221" y="5727103"/>
            <a:ext cx="5493385" cy="1869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100">
                <a:solidFill>
                  <a:srgbClr val="5C5C5C"/>
                </a:solidFill>
                <a:latin typeface="Arial Narrow"/>
                <a:ea typeface="Arial Narrow"/>
                <a:cs typeface="Arial Narrow"/>
                <a:sym typeface="Arial Narrow"/>
              </a:rPr>
              <a:t>THE BASICS</a:t>
            </a:r>
            <a:endParaRPr sz="121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4240509" y="7736879"/>
            <a:ext cx="815467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74767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Create a repo, make some commits</a:t>
            </a:r>
            <a:endParaRPr sz="4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